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9"/>
  </p:notesMasterIdLst>
  <p:sldIdLst>
    <p:sldId id="859" r:id="rId2"/>
    <p:sldId id="1167" r:id="rId3"/>
    <p:sldId id="1188" r:id="rId4"/>
    <p:sldId id="1279" r:id="rId5"/>
    <p:sldId id="1189" r:id="rId6"/>
    <p:sldId id="1168" r:id="rId7"/>
    <p:sldId id="1169" r:id="rId8"/>
    <p:sldId id="1170" r:id="rId9"/>
    <p:sldId id="1280" r:id="rId10"/>
    <p:sldId id="1281" r:id="rId11"/>
    <p:sldId id="1171" r:id="rId12"/>
    <p:sldId id="1190" r:id="rId13"/>
    <p:sldId id="1191" r:id="rId14"/>
    <p:sldId id="1192" r:id="rId15"/>
    <p:sldId id="1194" r:id="rId16"/>
    <p:sldId id="1195" r:id="rId17"/>
    <p:sldId id="1196" r:id="rId18"/>
    <p:sldId id="1199" r:id="rId19"/>
    <p:sldId id="1200" r:id="rId20"/>
    <p:sldId id="1202" r:id="rId21"/>
    <p:sldId id="1203" r:id="rId22"/>
    <p:sldId id="1204" r:id="rId23"/>
    <p:sldId id="1206" r:id="rId24"/>
    <p:sldId id="1207" r:id="rId25"/>
    <p:sldId id="1283" r:id="rId26"/>
    <p:sldId id="1285" r:id="rId27"/>
    <p:sldId id="1286" r:id="rId28"/>
    <p:sldId id="1175" r:id="rId29"/>
    <p:sldId id="1246" r:id="rId30"/>
    <p:sldId id="1247" r:id="rId31"/>
    <p:sldId id="1248" r:id="rId32"/>
    <p:sldId id="1304" r:id="rId33"/>
    <p:sldId id="1250" r:id="rId34"/>
    <p:sldId id="1251" r:id="rId35"/>
    <p:sldId id="1288" r:id="rId36"/>
    <p:sldId id="1307" r:id="rId37"/>
    <p:sldId id="1308" r:id="rId38"/>
    <p:sldId id="1290" r:id="rId39"/>
    <p:sldId id="1309" r:id="rId40"/>
    <p:sldId id="1291" r:id="rId41"/>
    <p:sldId id="1292" r:id="rId42"/>
    <p:sldId id="1310" r:id="rId43"/>
    <p:sldId id="1294" r:id="rId44"/>
    <p:sldId id="1295" r:id="rId45"/>
    <p:sldId id="1177" r:id="rId46"/>
    <p:sldId id="1178" r:id="rId47"/>
    <p:sldId id="1179" r:id="rId48"/>
    <p:sldId id="1180" r:id="rId49"/>
    <p:sldId id="1182" r:id="rId50"/>
    <p:sldId id="1312" r:id="rId51"/>
    <p:sldId id="1314" r:id="rId52"/>
    <p:sldId id="1315" r:id="rId53"/>
    <p:sldId id="1183" r:id="rId54"/>
    <p:sldId id="1184" r:id="rId55"/>
    <p:sldId id="1185" r:id="rId56"/>
    <p:sldId id="1187" r:id="rId57"/>
    <p:sldId id="1277" r:id="rId58"/>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F412A"/>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14" d="100"/>
          <a:sy n="114" d="100"/>
        </p:scale>
        <p:origin x="474"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2025/9/22</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实验班全程提优训练 高中语文 选择性必修</a:t>
            </a:r>
            <a:r>
              <a:rPr lang="en-US" altLang="zh-CN" sz="2000" dirty="0">
                <a:solidFill>
                  <a:prstClr val="black"/>
                </a:solidFill>
                <a:latin typeface="楷体" panose="02010609060101010101" pitchFamily="49" charset="-122"/>
                <a:ea typeface="楷体" panose="02010609060101010101" pitchFamily="49" charset="-122"/>
              </a:rPr>
              <a:t> </a:t>
            </a:r>
            <a:r>
              <a:rPr lang="zh-CN" altLang="en-US" sz="2000" dirty="0">
                <a:solidFill>
                  <a:prstClr val="black"/>
                </a:solidFill>
                <a:latin typeface="楷体" panose="02010609060101010101" pitchFamily="49" charset="-122"/>
                <a:ea typeface="楷体" panose="02010609060101010101" pitchFamily="49" charset="-122"/>
              </a:rPr>
              <a:t>下册 </a:t>
            </a:r>
            <a:r>
              <a:rPr lang="en-US" altLang="zh-CN" sz="2000" dirty="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2025/9/22</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2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 Id="rId4" Type="http://schemas.openxmlformats.org/officeDocument/2006/relationships/image" Target="../media/image21.png"/></Relationships>
</file>

<file path=ppt/slides/_rels/slide2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xml"/><Relationship Id="rId4" Type="http://schemas.openxmlformats.org/officeDocument/2006/relationships/image" Target="../media/image27.png"/></Relationships>
</file>

<file path=ppt/slides/_rels/slide3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 Id="rId4" Type="http://schemas.openxmlformats.org/officeDocument/2006/relationships/image" Target="../media/image26.png"/></Relationships>
</file>

<file path=ppt/slides/_rels/slide4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第一单元  中华传统文化经典研习</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1 </a:t>
            </a: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　氓　离骚（节选）</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19194"/>
          </a:xfrm>
        </p:spPr>
        <p:txBody>
          <a:bodyPr/>
          <a:lstStyle/>
          <a:p>
            <a:pPr algn="ctr" hangingPunct="0">
              <a:lnSpc>
                <a:spcPct val="140000"/>
              </a:lnSpc>
              <a:spcAft>
                <a:spcPts val="0"/>
              </a:spcAft>
            </a:pPr>
            <a:r>
              <a:rPr lang="zh-CN" altLang="zh-CN" b="1">
                <a:solidFill>
                  <a:srgbClr val="F58A00"/>
                </a:solidFill>
                <a:latin typeface="Times New Roman" panose="02020603050405020304" pitchFamily="18" charset="0"/>
                <a:ea typeface="宋体" panose="02010600030101010101" pitchFamily="2" charset="-122"/>
                <a:cs typeface="Times New Roman" panose="02020603050405020304" pitchFamily="18" charset="0"/>
              </a:rPr>
              <a:t>楚　　辞</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lnSpc>
                <a:spcPct val="14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楚辞是诗体名，即楚地的歌辞，指战国时以屈原为代表创作的带有浓厚楚地色彩的新诗体。楚辞产于楚地，用楚方言，歌楚之音，记楚之物。汉代人将这种别具风格的诗体称为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楚辞体</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。楚辞中最有代表性的作品是《离骚》，所以楚辞体也被称为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骚体</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。楚辞体有如下几个特点。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）句式：灵活自由，参差错落，掺杂四言、五言、六言、七言等形式。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）语言：大量使用楚国民间的口语和方言；大量使用虚字做语气助词，如</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兮</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；词采缤纷华美。</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）结构：篇幅长，加强铺陈叙事成分以尽情抒情。</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）创作方法：浪漫主义。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）风格：充满个人的情志与幻想，风格浪漫而神秘。</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80921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1916832"/>
                <a:ext cx="11485848" cy="3980320"/>
              </a:xfrm>
            </p:spPr>
            <p:txBody>
              <a:bodyPr/>
              <a:lstStyle/>
              <a:p>
                <a:pPr algn="ctr" hangingPunct="0">
                  <a:lnSpc>
                    <a:spcPct val="130000"/>
                  </a:lnSpc>
                  <a:spcAft>
                    <a:spcPts val="0"/>
                  </a:spcAft>
                </a:pPr>
                <a:r>
                  <a:rPr lang="zh-CN" altLang="zh-CN" b="1">
                    <a:solidFill>
                      <a:srgbClr val="F58A00"/>
                    </a:solidFill>
                    <a:latin typeface="Times New Roman" panose="02020603050405020304" pitchFamily="18" charset="0"/>
                    <a:ea typeface="宋体" panose="02010600030101010101" pitchFamily="2" charset="-122"/>
                    <a:cs typeface="Times New Roman" panose="02020603050405020304" pitchFamily="18" charset="0"/>
                  </a:rPr>
                  <a:t>《氓》</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《诗经</a:t>
                </a:r>
                <a:r>
                  <a:rPr lang="en-US" altLang="zh-CN" b="1" i="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卫风》</a:t>
                </a:r>
                <a:endPar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indent="625475" algn="dist" hangingPunct="0">
                  <a:lnSpc>
                    <a:spcPct val="130000"/>
                  </a:lnSpc>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氓</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①</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之蚩蚩</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②</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，抱　布　贸</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③</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丝。　匪</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④</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来　贸　丝，</a:t>
                </a:r>
                <a:endPar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30000"/>
                  </a:lnSpc>
                  <a:spcAft>
                    <a:spcPts val="0"/>
                  </a:spcAft>
                </a:pPr>
                <a:endPar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30000"/>
                  </a:lnSpc>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来即</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⑤</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我　　谋</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⑥</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m:t>
                            </m:r>
                          </m:e>
                          <m:sup>
                            <m:r>
                              <m:rPr>
                                <m:nor/>
                              </m:rPr>
                              <a:rPr lang="zh-CN" altLang="zh-CN" sz="2600" b="1" u="sng" baseline="30000">
                                <a:solidFill>
                                  <a:srgbClr val="000000"/>
                                </a:solidFill>
                                <a:effectLst/>
                                <a:uFill>
                                  <a:solidFill>
                                    <a:srgbClr val="000000"/>
                                  </a:solidFill>
                                </a:uFill>
                                <a:latin typeface="Times New Roman" panose="02020603050405020304" pitchFamily="18" charset="0"/>
                                <a:ea typeface="MS Gothic" panose="020B0609070205080204" pitchFamily="49" charset="-128"/>
                                <a:cs typeface="MS Gothic" panose="020B0609070205080204" pitchFamily="49" charset="-128"/>
                              </a:rPr>
                              <m:t>❶</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送子涉</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⑦</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淇</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⑧</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，至于顿丘</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⑨</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。匪我</a:t>
                </a:r>
                <a:endPar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30000"/>
                  </a:lnSpc>
                  <a:spcAft>
                    <a:spcPts val="0"/>
                  </a:spcAft>
                </a:pPr>
                <a:endPar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30000"/>
                  </a:lnSpc>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愆</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⑩</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期，子　无　良　媒。　将</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⑪</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子无怒，秋　以为期</a:t>
                </a:r>
                <a14:m>
                  <m:oMath xmlns:m="http://schemas.openxmlformats.org/officeDocument/2006/math">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baseline="30000">
                                <a:solidFill>
                                  <a:srgbClr val="000000"/>
                                </a:solidFill>
                                <a:latin typeface="Cambria Math" panose="02040503050406030204" pitchFamily="18" charset="0"/>
                                <a:ea typeface="宋体" panose="02010600030101010101" pitchFamily="2" charset="-122"/>
                                <a:cs typeface="Cambria Math" panose="02040503050406030204" pitchFamily="18" charset="0"/>
                              </a:rPr>
                              <m:t>⑫</m:t>
                            </m:r>
                          </m:sup>
                        </m:sSup>
                      </m:e>
                      <m:sup>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sup>
                    </m:sSup>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p>
                            <m:r>
                              <m:rPr>
                                <m:nor/>
                              </m:rPr>
                              <a:rPr lang="zh-CN" altLang="zh-CN" sz="2600" b="1" baseline="30000">
                                <a:solidFill>
                                  <a:srgbClr val="000000"/>
                                </a:solidFill>
                                <a:effectLst/>
                                <a:latin typeface="Times New Roman" panose="02020603050405020304" pitchFamily="18" charset="0"/>
                                <a:ea typeface="MS Gothic" panose="020B0609070205080204" pitchFamily="49" charset="-128"/>
                                <a:cs typeface="MS Gothic" panose="020B0609070205080204" pitchFamily="49" charset="-128"/>
                              </a:rPr>
                              <m:t>❷</m:t>
                            </m:r>
                          </m:sup>
                        </m:sSup>
                      </m:e>
                      <m:sup>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sup>
                    </m:sSup>
                  </m:oMath>
                </a14:m>
                <a:endParaRPr lang="en-US"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1916832"/>
                <a:ext cx="11485848" cy="3980320"/>
              </a:xfrm>
              <a:blipFill>
                <a:blip r:embed="rId2"/>
                <a:stretch>
                  <a:fillRect l="-796" t="-153" r="-849"/>
                </a:stretch>
              </a:blipFill>
            </p:spPr>
            <p:txBody>
              <a:bodyPr/>
              <a:lstStyle/>
              <a:p>
                <a:r>
                  <a:rPr lang="zh-CN" altLang="en-US">
                    <a:noFill/>
                  </a:rPr>
                  <a:t> </a:t>
                </a:r>
              </a:p>
            </p:txBody>
          </p:sp>
        </mc:Fallback>
      </mc:AlternateContent>
      <p:pic>
        <p:nvPicPr>
          <p:cNvPr id="3" name="24译注赏析.EPS" descr="id:2147489395;FounderCES"/>
          <p:cNvPicPr/>
          <p:nvPr/>
        </p:nvPicPr>
        <p:blipFill>
          <a:blip r:embed="rId3"/>
          <a:stretch>
            <a:fillRect/>
          </a:stretch>
        </p:blipFill>
        <p:spPr>
          <a:xfrm>
            <a:off x="407308" y="872772"/>
            <a:ext cx="2015490" cy="370840"/>
          </a:xfrm>
          <a:prstGeom prst="rect">
            <a:avLst/>
          </a:prstGeom>
        </p:spPr>
      </p:pic>
      <p:pic>
        <p:nvPicPr>
          <p:cNvPr id="4" name="译文.EPS" descr="id:2147489416;FounderCES"/>
          <p:cNvPicPr/>
          <p:nvPr/>
        </p:nvPicPr>
        <p:blipFill>
          <a:blip r:embed="rId4"/>
          <a:stretch>
            <a:fillRect/>
          </a:stretch>
        </p:blipFill>
        <p:spPr>
          <a:xfrm>
            <a:off x="407308" y="1402218"/>
            <a:ext cx="1259840" cy="483235"/>
          </a:xfrm>
          <a:prstGeom prst="rect">
            <a:avLst/>
          </a:prstGeom>
        </p:spPr>
      </p:pic>
      <p:sp>
        <p:nvSpPr>
          <p:cNvPr id="5" name="内容占位符 1"/>
          <p:cNvSpPr txBox="1">
            <a:spLocks/>
          </p:cNvSpPr>
          <p:nvPr/>
        </p:nvSpPr>
        <p:spPr bwMode="auto">
          <a:xfrm>
            <a:off x="360854" y="3375229"/>
            <a:ext cx="1148584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30555" algn="dist" eaLnBrk="1"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有个忠厚的青年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抱着布匹来交换丝。</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其实他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不是来交换丝</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而是到我这里来商量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婚事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。我送你渡过淇水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直到顿丘。不是我拖</a:t>
            </a:r>
            <a:endPar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endPar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延婚期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而是你没有请好媒人。请你不要发怒</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就把秋天定为婚期吧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087941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746120"/>
            <a:ext cx="11485848" cy="2792239"/>
          </a:xfrm>
          <a:ln w="19050">
            <a:solidFill>
              <a:srgbClr val="EF412A"/>
            </a:solidFill>
            <a:prstDash val="dash"/>
          </a:ln>
        </p:spPr>
        <p:txBody>
          <a:bodyPr/>
          <a:lstStyle/>
          <a:p>
            <a:pPr algn="dist"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这里指诗中的男主人公。</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蚩</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chī</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蚩</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忠厚的样子。</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交易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交换。</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匪</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就、靠近。</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谋划、商量。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⑦</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渡过。</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⑧</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淇</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淇水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在今河南境内。</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⑨</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顿丘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地名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在今河南浚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xùn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县。</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⑩</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qi</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ā</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拖延。</a:t>
            </a:r>
            <a:r>
              <a:rPr lang="en-US" altLang="zh-CN" b="1">
                <a:solidFill>
                  <a:srgbClr val="000000"/>
                </a:solidFill>
                <a:latin typeface="MS Mincho"/>
                <a:ea typeface="宋体" panose="02010600030101010101" pitchFamily="2" charset="-122"/>
                <a:cs typeface="Times New Roman" panose="02020603050405020304" pitchFamily="18" charset="0"/>
              </a:rPr>
              <a:t>⑪</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qi</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ā</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请。</a:t>
            </a:r>
            <a:r>
              <a:rPr lang="en-US" altLang="zh-CN" b="1">
                <a:solidFill>
                  <a:srgbClr val="000000"/>
                </a:solidFill>
                <a:latin typeface="MS Mincho"/>
                <a:ea typeface="宋体" panose="02010600030101010101" pitchFamily="2" charset="-122"/>
                <a:cs typeface="Times New Roman" panose="02020603050405020304" pitchFamily="18" charset="0"/>
              </a:rPr>
              <a:t>⑫</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秋以为期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以秋为期</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的倒装。以为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把</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hangingPunct="0">
              <a:spcAft>
                <a:spcPts val="0"/>
              </a:spcAft>
            </a:pP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作为。</a:t>
            </a:r>
            <a:endPar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p:txBody>
      </p:sp>
      <p:sp>
        <p:nvSpPr>
          <p:cNvPr id="4" name="内容占位符 1"/>
          <p:cNvSpPr txBox="1">
            <a:spLocks/>
          </p:cNvSpPr>
          <p:nvPr/>
        </p:nvSpPr>
        <p:spPr bwMode="auto">
          <a:xfrm>
            <a:off x="360854" y="3572832"/>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写女子对定情情景的回忆。</a:t>
            </a: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段析.EPS" descr="id:2147489887;FounderCES"/>
          <p:cNvPicPr/>
          <p:nvPr/>
        </p:nvPicPr>
        <p:blipFill>
          <a:blip r:embed="rId2"/>
          <a:stretch>
            <a:fillRect/>
          </a:stretch>
        </p:blipFill>
        <p:spPr>
          <a:xfrm>
            <a:off x="334566" y="3665123"/>
            <a:ext cx="899795" cy="421640"/>
          </a:xfrm>
          <a:prstGeom prst="rect">
            <a:avLst/>
          </a:prstGeom>
        </p:spPr>
      </p:pic>
    </p:spTree>
    <p:extLst>
      <p:ext uri="{BB962C8B-B14F-4D97-AF65-F5344CB8AC3E}">
        <p14:creationId xmlns:p14="http://schemas.microsoft.com/office/powerpoint/2010/main" val="8034738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360854" y="908720"/>
            <a:ext cx="11485847" cy="3024336"/>
            <a:chOff x="360854" y="908720"/>
            <a:chExt cx="11485847" cy="3024336"/>
          </a:xfrm>
        </p:grpSpPr>
        <p:pic>
          <p:nvPicPr>
            <p:cNvPr id="6" name="图片 5"/>
            <p:cNvPicPr>
              <a:picLocks noChangeAspect="1"/>
            </p:cNvPicPr>
            <p:nvPr/>
          </p:nvPicPr>
          <p:blipFill>
            <a:blip r:embed="rId2"/>
            <a:stretch>
              <a:fillRect/>
            </a:stretch>
          </p:blipFill>
          <p:spPr>
            <a:xfrm>
              <a:off x="360854" y="908720"/>
              <a:ext cx="11485847" cy="3024336"/>
            </a:xfrm>
            <a:prstGeom prst="rect">
              <a:avLst/>
            </a:prstGeom>
          </p:spPr>
        </p:pic>
        <p:pic>
          <p:nvPicPr>
            <p:cNvPr id="8" name="赏析.EPS" descr="id:2147489409;FounderCES"/>
            <p:cNvPicPr/>
            <p:nvPr/>
          </p:nvPicPr>
          <p:blipFill>
            <a:blip r:embed="rId3"/>
            <a:stretch>
              <a:fillRect/>
            </a:stretch>
          </p:blipFill>
          <p:spPr>
            <a:xfrm>
              <a:off x="5653880" y="1019641"/>
              <a:ext cx="899795" cy="474980"/>
            </a:xfrm>
            <a:prstGeom prst="rect">
              <a:avLst/>
            </a:prstGeom>
          </p:spPr>
        </p:pic>
      </p:grpSp>
      <p:sp>
        <p:nvSpPr>
          <p:cNvPr id="7" name="内容占位符 1"/>
          <p:cNvSpPr txBox="1">
            <a:spLocks/>
          </p:cNvSpPr>
          <p:nvPr/>
        </p:nvSpPr>
        <p:spPr bwMode="auto">
          <a:xfrm>
            <a:off x="360854" y="1541115"/>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b="1">
                <a:solidFill>
                  <a:srgbClr val="EF3E22"/>
                </a:solidFill>
                <a:latin typeface="Times New Roman" panose="02020603050405020304" pitchFamily="18" charset="0"/>
                <a:ea typeface="MS Gothic" panose="020B0609070205080204" pitchFamily="49" charset="-128"/>
                <a:cs typeface="MS Gothic" panose="020B0609070205080204" pitchFamily="49" charset="-128"/>
              </a:rPr>
              <a:t>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开篇四句，写二人初次相逢，用赋的手法写男子向女子求婚。这一描写既表现了男子的狡黠、急切，又为下文两人的婚姻悲剧埋下伏笔。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b="1">
                <a:solidFill>
                  <a:srgbClr val="EF3E22"/>
                </a:solidFill>
                <a:latin typeface="Times New Roman" panose="02020603050405020304" pitchFamily="18" charset="0"/>
                <a:ea typeface="MS Gothic" panose="020B0609070205080204" pitchFamily="49" charset="-128"/>
                <a:cs typeface="MS Gothic" panose="020B0609070205080204" pitchFamily="49" charset="-128"/>
              </a:rPr>
              <a:t>❷</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写二人定情相送、约期相别。女子与心上人约定了婚期，然而在漫长的等待中，男主人公表里不一、急躁、任性，女主人公则温柔、体贴、情深义重、善解人意。</a:t>
            </a: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3451418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2994794"/>
              </a:xfrm>
            </p:spPr>
            <p:txBody>
              <a:bodyPr/>
              <a:lstStyle/>
              <a:p>
                <a:pPr indent="630555" algn="dist" hangingPunct="0">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乘</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①</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彼垝垣</a:t>
                </a:r>
                <a:r>
                  <a:rPr lang="en-US" altLang="zh-CN" b="1" u="sng" baseline="30000"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②</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，以望复关</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③</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。不见</a:t>
                </a:r>
                <a:r>
                  <a:rPr lang="zh-CN" altLang="zh-CN" b="1" u="sng" dirty="0"/>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复</a:t>
                </a:r>
                <a:r>
                  <a:rPr lang="zh-CN" altLang="zh-CN" b="1" u="sng" dirty="0"/>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关，泣涕</a:t>
                </a:r>
                <a:r>
                  <a:rPr lang="zh-CN" altLang="zh-CN" b="1" u="sng" dirty="0"/>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涟</a:t>
                </a:r>
                <a:endPar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涟</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④</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sng" dirty="0"/>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既见复关，载</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⑤</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笑载言</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m:t>
                            </m:r>
                          </m:e>
                          <m:sup>
                            <m:r>
                              <m:rPr>
                                <m:nor/>
                              </m:rPr>
                              <a:rPr lang="zh-CN" altLang="zh-CN" b="1" u="sng" baseline="30000">
                                <a:solidFill>
                                  <a:srgbClr val="000000"/>
                                </a:solidFill>
                                <a:uFill>
                                  <a:solidFill>
                                    <a:srgbClr val="000000"/>
                                  </a:solidFill>
                                </a:uFill>
                                <a:latin typeface="Times New Roman" panose="02020603050405020304" pitchFamily="18" charset="0"/>
                                <a:ea typeface="MS Gothic" panose="020B0609070205080204" pitchFamily="49" charset="-128"/>
                                <a:cs typeface="MS Gothic" panose="020B0609070205080204" pitchFamily="49" charset="-128"/>
                              </a:rPr>
                              <m:t>❸</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尔</a:t>
                </a:r>
                <a:r>
                  <a:rPr lang="zh-CN" altLang="zh-CN" b="1" u="sng" dirty="0"/>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卜</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⑥</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尔筮</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⑦</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，体</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⑧</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endPar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无</a:t>
                </a:r>
                <a:r>
                  <a:rPr lang="zh-CN" altLang="zh-CN" b="1" u="sng" dirty="0"/>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咎</a:t>
                </a:r>
                <a:r>
                  <a:rPr lang="zh-CN" altLang="zh-CN" b="1" u="sng" dirty="0"/>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言</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⑨</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m:t>
                            </m:r>
                          </m:e>
                          <m:sup>
                            <m:r>
                              <m:rPr>
                                <m:nor/>
                              </m:rPr>
                              <a:rPr lang="zh-CN" altLang="zh-CN" b="1" u="sng" baseline="30000">
                                <a:solidFill>
                                  <a:srgbClr val="000000"/>
                                </a:solidFill>
                                <a:uFill>
                                  <a:solidFill>
                                    <a:srgbClr val="000000"/>
                                  </a:solidFill>
                                </a:uFill>
                                <a:latin typeface="Times New Roman" panose="02020603050405020304" pitchFamily="18" charset="0"/>
                                <a:ea typeface="MS Gothic" panose="020B0609070205080204" pitchFamily="49" charset="-128"/>
                                <a:cs typeface="MS Gothic" panose="020B0609070205080204" pitchFamily="49" charset="-128"/>
                              </a:rPr>
                              <m:t>❹</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以尔车来，以</a:t>
                </a:r>
                <a:r>
                  <a:rPr lang="zh-CN" altLang="zh-CN" b="1" u="sng" dirty="0"/>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我</a:t>
                </a:r>
                <a:r>
                  <a:rPr lang="zh-CN" altLang="zh-CN" b="1" u="sng" dirty="0"/>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贿</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⑩</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迁。</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2994794"/>
              </a:xfrm>
              <a:blipFill>
                <a:blip r:embed="rId2"/>
                <a:stretch>
                  <a:fillRect l="-796" r="-849" b="-203"/>
                </a:stretch>
              </a:blipFill>
            </p:spPr>
            <p:txBody>
              <a:bodyPr/>
              <a:lstStyle/>
              <a:p>
                <a:r>
                  <a:rPr lang="zh-CN" altLang="en-US">
                    <a:noFill/>
                  </a:rPr>
                  <a:t> </a:t>
                </a:r>
              </a:p>
            </p:txBody>
          </p:sp>
        </mc:Fallback>
      </mc:AlternateContent>
      <p:sp>
        <p:nvSpPr>
          <p:cNvPr id="3" name="内容占位符 1"/>
          <p:cNvSpPr txBox="1">
            <a:spLocks/>
          </p:cNvSpPr>
          <p:nvPr/>
        </p:nvSpPr>
        <p:spPr bwMode="auto">
          <a:xfrm>
            <a:off x="360854" y="1268760"/>
            <a:ext cx="1148584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30555" algn="dist" eaLnBrk="1"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登上那残破的墙</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遥望住在复关的人。没看见住在复关的人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眼泪簌簌</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地掉下来。终于看到了住在复关的人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就说笑起来。你用龟板占卜</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用蓍草占</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endPar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兆象没有不祥之语。你用车来接我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我带上嫁妆嫁给你。</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1030806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746120"/>
            <a:ext cx="11485848" cy="2862322"/>
          </a:xfrm>
          <a:ln w="19050">
            <a:solidFill>
              <a:srgbClr val="EF412A"/>
            </a:solidFill>
            <a:prstDash val="dash"/>
          </a:ln>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登上。</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垝</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ɡuǐ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残破的墙。垝</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毁坏。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复关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卫国地名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氓所住的地方。一说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诗中借所居之地代指氓。</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涟涟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形容眼泪流淌的样子。</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助词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用在句首或句中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起加强语气的作用。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卜</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用火烧龟板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根据龟板上的裂纹</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推断吉凶祸福。</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⑦</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筮</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shì</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用蓍</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shī</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草的茎占卦。</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⑧</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体</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占卜显示的兆象。</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⑨</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咎</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不祥之语。咎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灾祸。</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⑩</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财物。这里指嫁妆。</a:t>
            </a:r>
            <a:endPar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p:txBody>
      </p:sp>
      <p:sp>
        <p:nvSpPr>
          <p:cNvPr id="4" name="内容占位符 1"/>
          <p:cNvSpPr txBox="1">
            <a:spLocks/>
          </p:cNvSpPr>
          <p:nvPr/>
        </p:nvSpPr>
        <p:spPr bwMode="auto">
          <a:xfrm>
            <a:off x="360854" y="3716848"/>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写女子对出嫁情景的回忆。</a:t>
            </a: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段析.EPS" descr="id:2147489887;FounderCES"/>
          <p:cNvPicPr/>
          <p:nvPr/>
        </p:nvPicPr>
        <p:blipFill>
          <a:blip r:embed="rId2"/>
          <a:stretch>
            <a:fillRect/>
          </a:stretch>
        </p:blipFill>
        <p:spPr>
          <a:xfrm>
            <a:off x="334566" y="3809139"/>
            <a:ext cx="899795" cy="421640"/>
          </a:xfrm>
          <a:prstGeom prst="rect">
            <a:avLst/>
          </a:prstGeom>
        </p:spPr>
      </p:pic>
    </p:spTree>
    <p:extLst>
      <p:ext uri="{BB962C8B-B14F-4D97-AF65-F5344CB8AC3E}">
        <p14:creationId xmlns:p14="http://schemas.microsoft.com/office/powerpoint/2010/main" val="7813120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360854" y="908720"/>
            <a:ext cx="11485847" cy="2520280"/>
            <a:chOff x="360854" y="908720"/>
            <a:chExt cx="11485847" cy="2520280"/>
          </a:xfrm>
        </p:grpSpPr>
        <p:pic>
          <p:nvPicPr>
            <p:cNvPr id="6" name="图片 5"/>
            <p:cNvPicPr>
              <a:picLocks noChangeAspect="1"/>
            </p:cNvPicPr>
            <p:nvPr/>
          </p:nvPicPr>
          <p:blipFill>
            <a:blip r:embed="rId2"/>
            <a:stretch>
              <a:fillRect/>
            </a:stretch>
          </p:blipFill>
          <p:spPr>
            <a:xfrm>
              <a:off x="360854" y="908720"/>
              <a:ext cx="11485847" cy="2520280"/>
            </a:xfrm>
            <a:prstGeom prst="rect">
              <a:avLst/>
            </a:prstGeom>
          </p:spPr>
        </p:pic>
        <p:pic>
          <p:nvPicPr>
            <p:cNvPr id="8" name="赏析.EPS" descr="id:2147489409;FounderCES"/>
            <p:cNvPicPr/>
            <p:nvPr/>
          </p:nvPicPr>
          <p:blipFill>
            <a:blip r:embed="rId3"/>
            <a:stretch>
              <a:fillRect/>
            </a:stretch>
          </p:blipFill>
          <p:spPr>
            <a:xfrm>
              <a:off x="5653880" y="1019641"/>
              <a:ext cx="899795" cy="474980"/>
            </a:xfrm>
            <a:prstGeom prst="rect">
              <a:avLst/>
            </a:prstGeom>
          </p:spPr>
        </p:pic>
      </p:grpSp>
      <p:sp>
        <p:nvSpPr>
          <p:cNvPr id="7" name="内容占位符 1"/>
          <p:cNvSpPr txBox="1">
            <a:spLocks/>
          </p:cNvSpPr>
          <p:nvPr/>
        </p:nvSpPr>
        <p:spPr bwMode="auto">
          <a:xfrm>
            <a:off x="360854" y="1541115"/>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b="1">
                <a:solidFill>
                  <a:srgbClr val="EF3E22"/>
                </a:solidFill>
                <a:latin typeface="Times New Roman" panose="02020603050405020304" pitchFamily="18" charset="0"/>
                <a:ea typeface="MS Gothic" panose="020B0609070205080204" pitchFamily="49" charset="-128"/>
                <a:cs typeface="MS Gothic" panose="020B0609070205080204" pitchFamily="49" charset="-128"/>
              </a:rPr>
              <a:t>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女子一会儿</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泣涕涟涟</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，一会儿</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载笑载言</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，对比女主人公见到男主人公前后的反应，足见其对男子的思念及深情。</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b="1">
                <a:solidFill>
                  <a:srgbClr val="EF3E22"/>
                </a:solidFill>
                <a:latin typeface="Times New Roman" panose="02020603050405020304" pitchFamily="18" charset="0"/>
                <a:ea typeface="MS Gothic" panose="020B0609070205080204" pitchFamily="49" charset="-128"/>
                <a:cs typeface="MS Gothic" panose="020B0609070205080204" pitchFamily="49" charset="-128"/>
              </a:rPr>
              <a:t>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结婚前的男主人公对婚姻很郑重。</a:t>
            </a: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062957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2961708"/>
              </a:xfrm>
            </p:spPr>
            <p:txBody>
              <a:bodyPr/>
              <a:lstStyle/>
              <a:p>
                <a:pPr indent="630555"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桑　之　未　落，　其叶沃若</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①</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m:t>
                            </m:r>
                          </m:e>
                          <m:sup>
                            <m:r>
                              <m:rPr>
                                <m:nor/>
                              </m:rPr>
                              <a:rPr lang="zh-CN" altLang="zh-CN" b="1" u="sng" baseline="30000">
                                <a:solidFill>
                                  <a:srgbClr val="000000"/>
                                </a:solidFill>
                                <a:uFill>
                                  <a:solidFill>
                                    <a:srgbClr val="000000"/>
                                  </a:solidFill>
                                </a:uFill>
                                <a:latin typeface="Times New Roman" panose="02020603050405020304" pitchFamily="18" charset="0"/>
                                <a:ea typeface="MS Gothic" panose="020B0609070205080204" pitchFamily="49" charset="-128"/>
                                <a:cs typeface="MS Gothic" panose="020B0609070205080204" pitchFamily="49" charset="-128"/>
                              </a:rPr>
                              <m:t>❺</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于嗟鸠兮，无食桑</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葚</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②</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m:t>
                            </m:r>
                          </m:e>
                          <m:sup>
                            <m:r>
                              <m:rPr>
                                <m:nor/>
                              </m:rPr>
                              <a:rPr lang="zh-CN" altLang="zh-CN" b="1" u="sng" baseline="30000">
                                <a:solidFill>
                                  <a:srgbClr val="000000"/>
                                </a:solidFill>
                                <a:uFill>
                                  <a:solidFill>
                                    <a:srgbClr val="000000"/>
                                  </a:solidFill>
                                </a:uFill>
                                <a:latin typeface="Times New Roman" panose="02020603050405020304" pitchFamily="18" charset="0"/>
                                <a:ea typeface="MS Gothic" panose="020B0609070205080204" pitchFamily="49" charset="-128"/>
                                <a:cs typeface="MS Gothic" panose="020B0609070205080204" pitchFamily="49" charset="-128"/>
                              </a:rPr>
                              <m:t>❻</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于嗟女兮，无　与　士</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③</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耽</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④</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m:t>
                            </m:r>
                          </m:e>
                          <m:sup>
                            <m:r>
                              <m:rPr>
                                <m:nor/>
                              </m:rPr>
                              <a:rPr lang="zh-CN" altLang="zh-CN" b="1" u="sng" baseline="30000">
                                <a:solidFill>
                                  <a:srgbClr val="000000"/>
                                </a:solidFill>
                                <a:uFill>
                                  <a:solidFill>
                                    <a:srgbClr val="000000"/>
                                  </a:solidFill>
                                </a:uFill>
                                <a:latin typeface="Times New Roman" panose="02020603050405020304" pitchFamily="18" charset="0"/>
                                <a:ea typeface="MS Gothic" panose="020B0609070205080204" pitchFamily="49" charset="-128"/>
                                <a:cs typeface="MS Gothic" panose="020B0609070205080204" pitchFamily="49" charset="-128"/>
                              </a:rPr>
                              <m:t>❼</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士　 之　耽　兮，</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100"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犹可说</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⑤</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也。女之　耽　兮，不可说也！</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2961708"/>
              </a:xfrm>
              <a:blipFill>
                <a:blip r:embed="rId2"/>
                <a:stretch>
                  <a:fillRect l="-796" r="-849"/>
                </a:stretch>
              </a:blipFill>
            </p:spPr>
            <p:txBody>
              <a:bodyPr/>
              <a:lstStyle/>
              <a:p>
                <a:r>
                  <a:rPr lang="zh-CN" altLang="en-US">
                    <a:noFill/>
                  </a:rPr>
                  <a:t> </a:t>
                </a:r>
              </a:p>
            </p:txBody>
          </p:sp>
        </mc:Fallback>
      </mc:AlternateContent>
      <p:sp>
        <p:nvSpPr>
          <p:cNvPr id="3" name="内容占位符 1"/>
          <p:cNvSpPr txBox="1">
            <a:spLocks/>
          </p:cNvSpPr>
          <p:nvPr/>
        </p:nvSpPr>
        <p:spPr bwMode="auto">
          <a:xfrm>
            <a:off x="360854" y="1268760"/>
            <a:ext cx="1148584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30555" algn="dist" eaLnBrk="1"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桑树还没落叶的时候</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它的叶子很润泽。唉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斑鸠啊</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你不要贪吃</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桑葚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姑娘啊</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你不要同男子沉溺于爱情中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男子沉溺于爱情中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endPar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可以脱身。女子沉溺于爱情中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就无法脱身了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360854" y="4060229"/>
            <a:ext cx="11485848" cy="1684244"/>
          </a:xfrm>
          <a:prstGeom prst="rect">
            <a:avLst/>
          </a:prstGeom>
          <a:noFill/>
          <a:ln w="19050">
            <a:solidFill>
              <a:srgbClr val="EF412A"/>
            </a:solidFill>
            <a:prstDash val="dash"/>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沃若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润泽的样子。</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于嗟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xūjiē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鸠兮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无食桑葚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斑鸠啊</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你不要贪吃桑葚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旧说斑鸠吃多了桑葚会昏醉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。于嗟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感叹词。无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不要。</a:t>
            </a:r>
            <a:endPar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eaLnBrk="1"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士</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未婚男子。</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沉溺、沉醉。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tuō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脱</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摆脱、脱身。</a:t>
            </a:r>
            <a:endPar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p:txBody>
      </p:sp>
      <p:sp>
        <p:nvSpPr>
          <p:cNvPr id="5" name="内容占位符 1"/>
          <p:cNvSpPr txBox="1">
            <a:spLocks/>
          </p:cNvSpPr>
          <p:nvPr/>
        </p:nvSpPr>
        <p:spPr bwMode="auto">
          <a:xfrm>
            <a:off x="360854" y="5807005"/>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总述女子由婚后生活得出的教训。</a:t>
            </a: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段析.EPS" descr="id:2147489887;FounderCES"/>
          <p:cNvPicPr/>
          <p:nvPr/>
        </p:nvPicPr>
        <p:blipFill>
          <a:blip r:embed="rId3"/>
          <a:stretch>
            <a:fillRect/>
          </a:stretch>
        </p:blipFill>
        <p:spPr>
          <a:xfrm>
            <a:off x="334566" y="5899296"/>
            <a:ext cx="899795" cy="421640"/>
          </a:xfrm>
          <a:prstGeom prst="rect">
            <a:avLst/>
          </a:prstGeom>
        </p:spPr>
      </p:pic>
    </p:spTree>
    <p:extLst>
      <p:ext uri="{BB962C8B-B14F-4D97-AF65-F5344CB8AC3E}">
        <p14:creationId xmlns:p14="http://schemas.microsoft.com/office/powerpoint/2010/main" val="7878962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360854" y="908720"/>
            <a:ext cx="11485847" cy="3024336"/>
            <a:chOff x="360854" y="908720"/>
            <a:chExt cx="11485847" cy="3024336"/>
          </a:xfrm>
        </p:grpSpPr>
        <p:pic>
          <p:nvPicPr>
            <p:cNvPr id="6" name="图片 5"/>
            <p:cNvPicPr>
              <a:picLocks noChangeAspect="1"/>
            </p:cNvPicPr>
            <p:nvPr/>
          </p:nvPicPr>
          <p:blipFill>
            <a:blip r:embed="rId2"/>
            <a:stretch>
              <a:fillRect/>
            </a:stretch>
          </p:blipFill>
          <p:spPr>
            <a:xfrm>
              <a:off x="360854" y="908720"/>
              <a:ext cx="11485847" cy="3024336"/>
            </a:xfrm>
            <a:prstGeom prst="rect">
              <a:avLst/>
            </a:prstGeom>
          </p:spPr>
        </p:pic>
        <p:pic>
          <p:nvPicPr>
            <p:cNvPr id="8" name="赏析.EPS" descr="id:2147489409;FounderCES"/>
            <p:cNvPicPr/>
            <p:nvPr/>
          </p:nvPicPr>
          <p:blipFill>
            <a:blip r:embed="rId3"/>
            <a:stretch>
              <a:fillRect/>
            </a:stretch>
          </p:blipFill>
          <p:spPr>
            <a:xfrm>
              <a:off x="5653880" y="1019641"/>
              <a:ext cx="899795" cy="474980"/>
            </a:xfrm>
            <a:prstGeom prst="rect">
              <a:avLst/>
            </a:prstGeom>
          </p:spPr>
        </p:pic>
      </p:grpSp>
      <p:sp>
        <p:nvSpPr>
          <p:cNvPr id="7" name="内容占位符 1"/>
          <p:cNvSpPr txBox="1">
            <a:spLocks/>
          </p:cNvSpPr>
          <p:nvPr/>
        </p:nvSpPr>
        <p:spPr bwMode="auto">
          <a:xfrm>
            <a:off x="360854" y="1541115"/>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b="1">
                <a:solidFill>
                  <a:srgbClr val="EF3E22"/>
                </a:solidFill>
                <a:latin typeface="Times New Roman" panose="02020603050405020304" pitchFamily="18" charset="0"/>
                <a:ea typeface="MS Gothic" panose="020B0609070205080204" pitchFamily="49" charset="-128"/>
                <a:cs typeface="MS Gothic" panose="020B0609070205080204" pitchFamily="49" charset="-128"/>
              </a:rPr>
              <a:t>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运用比兴手法，以桑叶之润泽有光，比喻女子的容颜靓丽；以桑树的茂盛，比喻女子恋爱满足、生活美好。</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b="1">
                <a:solidFill>
                  <a:srgbClr val="EF3E22"/>
                </a:solidFill>
                <a:latin typeface="Times New Roman" panose="02020603050405020304" pitchFamily="18" charset="0"/>
                <a:ea typeface="MS Gothic" panose="020B0609070205080204" pitchFamily="49" charset="-128"/>
                <a:cs typeface="MS Gothic" panose="020B0609070205080204" pitchFamily="49" charset="-128"/>
              </a:rPr>
              <a:t>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用斑鸠喻年轻的姑娘，抒发了女子切肤之痛和深深的幽怨。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b="1">
                <a:solidFill>
                  <a:srgbClr val="EF3E22"/>
                </a:solidFill>
                <a:latin typeface="Times New Roman" panose="02020603050405020304" pitchFamily="18" charset="0"/>
                <a:ea typeface="MS Gothic" panose="020B0609070205080204" pitchFamily="49" charset="-128"/>
                <a:cs typeface="MS Gothic" panose="020B0609070205080204" pitchFamily="49" charset="-128"/>
              </a:rPr>
              <a:t>❼</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对女子发出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无与士耽</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不可沉溺于爱情</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）的感慨，借以表明观点。</a:t>
            </a: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0327742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3006913"/>
              </a:xfrm>
            </p:spPr>
            <p:txBody>
              <a:bodyPr/>
              <a:lstStyle/>
              <a:p>
                <a:pPr indent="630555"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桑之　落　矣，其黄</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①</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而陨</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②</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m:t>
                            </m:r>
                          </m:e>
                          <m:sup>
                            <m:r>
                              <m:rPr>
                                <m:nor/>
                              </m:rPr>
                              <a:rPr lang="zh-CN" altLang="zh-CN" b="1" u="sng" baseline="30000">
                                <a:solidFill>
                                  <a:srgbClr val="000000"/>
                                </a:solidFill>
                                <a:uFill>
                                  <a:solidFill>
                                    <a:srgbClr val="000000"/>
                                  </a:solidFill>
                                </a:uFill>
                                <a:latin typeface="Times New Roman" panose="02020603050405020304" pitchFamily="18" charset="0"/>
                                <a:ea typeface="MS Gothic" panose="020B0609070205080204" pitchFamily="49" charset="-128"/>
                                <a:cs typeface="MS Gothic" panose="020B0609070205080204" pitchFamily="49" charset="-128"/>
                              </a:rPr>
                              <m:t>❽</m:t>
                            </m:r>
                          </m:sup>
                        </m:sSup>
                      </m:e>
                      <m:sup>
                        <m:r>
                          <a:rPr lang="en-US" altLang="zh-CN" b="1" i="1" u="sng" smtClean="0">
                            <a:solidFill>
                              <a:srgbClr val="000000"/>
                            </a:solidFill>
                            <a:uFill>
                              <a:solidFill>
                                <a:srgbClr val="000000"/>
                              </a:solidFill>
                            </a:uFill>
                            <a:latin typeface="Cambria Math" panose="02040503050406030204" pitchFamily="18" charset="0"/>
                            <a:ea typeface="MS Gothic" panose="020B0609070205080204" pitchFamily="49" charset="-128"/>
                            <a:cs typeface="MS Gothic" panose="020B0609070205080204" pitchFamily="49" charset="-128"/>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自我徂</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③</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尔，三　岁</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食　贫</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④</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。淇水　汤汤</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baseline="3000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⑤</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，渐</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⑥</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车　帷　裳</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⑦</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。女也不</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爽</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⑧</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，士贰</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⑨</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其行。士　也罔极</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⑩</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，二三其德</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⑪</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3006913"/>
              </a:xfrm>
              <a:blipFill>
                <a:blip r:embed="rId2"/>
                <a:stretch>
                  <a:fillRect l="-796" r="-849" b="-202"/>
                </a:stretch>
              </a:blipFill>
            </p:spPr>
            <p:txBody>
              <a:bodyPr/>
              <a:lstStyle/>
              <a:p>
                <a:r>
                  <a:rPr lang="zh-CN" altLang="en-US">
                    <a:noFill/>
                  </a:rPr>
                  <a:t> </a:t>
                </a:r>
              </a:p>
            </p:txBody>
          </p:sp>
        </mc:Fallback>
      </mc:AlternateContent>
      <p:sp>
        <p:nvSpPr>
          <p:cNvPr id="3" name="内容占位符 1"/>
          <p:cNvSpPr txBox="1">
            <a:spLocks/>
          </p:cNvSpPr>
          <p:nvPr/>
        </p:nvSpPr>
        <p:spPr bwMode="auto">
          <a:xfrm>
            <a:off x="360854" y="1286758"/>
            <a:ext cx="1148584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30555" algn="dist" eaLnBrk="1"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桑树落叶的时候</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它的叶子变黄陨落。自从我嫁到你家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多年来</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过着贫苦的生活。淇水的水流盛大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浸湿了车两旁的布幔。我没有过</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男子却怀有二心。男子的行为没有定准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负德变心。</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245809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stretch>
            <a:fillRect/>
          </a:stretch>
        </p:blipFill>
        <p:spPr>
          <a:xfrm>
            <a:off x="334566" y="1268760"/>
            <a:ext cx="11520000" cy="3244281"/>
          </a:xfrm>
          <a:prstGeom prst="rect">
            <a:avLst/>
          </a:prstGeom>
        </p:spPr>
      </p:pic>
    </p:spTree>
    <p:extLst>
      <p:ext uri="{BB962C8B-B14F-4D97-AF65-F5344CB8AC3E}">
        <p14:creationId xmlns:p14="http://schemas.microsoft.com/office/powerpoint/2010/main" val="9812816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746120"/>
            <a:ext cx="11485848" cy="2792239"/>
          </a:xfrm>
          <a:ln w="19050">
            <a:solidFill>
              <a:srgbClr val="EF412A"/>
            </a:solidFill>
            <a:prstDash val="dash"/>
          </a:ln>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形容词做动词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变黄。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陨落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坠下。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往。</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食贫</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过贫苦的生活。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汤</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ā</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汤</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水流盛大的样子。</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ji</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ā</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浸湿。</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⑦</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帷裳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车两旁的布幔。</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⑧</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差错、过失。</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⑨</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数词做动词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不专一、有二心</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跟</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相对。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⑩</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罔极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没有定准。罔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无。极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准则。</a:t>
            </a:r>
            <a:r>
              <a:rPr lang="en-US" altLang="zh-CN" b="1">
                <a:solidFill>
                  <a:srgbClr val="000000"/>
                </a:solidFill>
                <a:latin typeface="MS Mincho"/>
                <a:ea typeface="宋体" panose="02010600030101010101" pitchFamily="2" charset="-122"/>
                <a:cs typeface="Times New Roman" panose="02020603050405020304" pitchFamily="18" charset="0"/>
              </a:rPr>
              <a:t>⑪</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二三其德</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负德变心。二三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意思是反复无常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感情不专一。德</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心意。</a:t>
            </a:r>
            <a:endPar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p:txBody>
      </p:sp>
      <p:sp>
        <p:nvSpPr>
          <p:cNvPr id="4" name="内容占位符 1"/>
          <p:cNvSpPr txBox="1">
            <a:spLocks/>
          </p:cNvSpPr>
          <p:nvPr/>
        </p:nvSpPr>
        <p:spPr bwMode="auto">
          <a:xfrm>
            <a:off x="360854" y="3644840"/>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正面描写</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氓</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的变心，以及女主人公对负心人的强烈愤慨。</a:t>
            </a: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段析.EPS" descr="id:2147489887;FounderCES"/>
          <p:cNvPicPr/>
          <p:nvPr/>
        </p:nvPicPr>
        <p:blipFill>
          <a:blip r:embed="rId2"/>
          <a:stretch>
            <a:fillRect/>
          </a:stretch>
        </p:blipFill>
        <p:spPr>
          <a:xfrm>
            <a:off x="334566" y="3737131"/>
            <a:ext cx="899795" cy="421640"/>
          </a:xfrm>
          <a:prstGeom prst="rect">
            <a:avLst/>
          </a:prstGeom>
        </p:spPr>
      </p:pic>
    </p:spTree>
    <p:extLst>
      <p:ext uri="{BB962C8B-B14F-4D97-AF65-F5344CB8AC3E}">
        <p14:creationId xmlns:p14="http://schemas.microsoft.com/office/powerpoint/2010/main" val="64542313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360854" y="908720"/>
            <a:ext cx="11485847" cy="2952328"/>
            <a:chOff x="360854" y="908720"/>
            <a:chExt cx="11485847" cy="2952328"/>
          </a:xfrm>
        </p:grpSpPr>
        <p:pic>
          <p:nvPicPr>
            <p:cNvPr id="6" name="图片 5"/>
            <p:cNvPicPr>
              <a:picLocks noChangeAspect="1"/>
            </p:cNvPicPr>
            <p:nvPr/>
          </p:nvPicPr>
          <p:blipFill>
            <a:blip r:embed="rId2"/>
            <a:stretch>
              <a:fillRect/>
            </a:stretch>
          </p:blipFill>
          <p:spPr>
            <a:xfrm>
              <a:off x="360854" y="908720"/>
              <a:ext cx="11485847" cy="2952328"/>
            </a:xfrm>
            <a:prstGeom prst="rect">
              <a:avLst/>
            </a:prstGeom>
          </p:spPr>
        </p:pic>
        <p:pic>
          <p:nvPicPr>
            <p:cNvPr id="8" name="赏析.EPS" descr="id:2147489409;FounderCES"/>
            <p:cNvPicPr/>
            <p:nvPr/>
          </p:nvPicPr>
          <p:blipFill>
            <a:blip r:embed="rId3"/>
            <a:stretch>
              <a:fillRect/>
            </a:stretch>
          </p:blipFill>
          <p:spPr>
            <a:xfrm>
              <a:off x="5653880" y="1019641"/>
              <a:ext cx="899795" cy="474980"/>
            </a:xfrm>
            <a:prstGeom prst="rect">
              <a:avLst/>
            </a:prstGeom>
          </p:spPr>
        </p:pic>
      </p:grpSp>
      <p:sp>
        <p:nvSpPr>
          <p:cNvPr id="7" name="内容占位符 1"/>
          <p:cNvSpPr txBox="1">
            <a:spLocks/>
          </p:cNvSpPr>
          <p:nvPr/>
        </p:nvSpPr>
        <p:spPr bwMode="auto">
          <a:xfrm>
            <a:off x="360854" y="1541115"/>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b="1">
                <a:solidFill>
                  <a:srgbClr val="EF3E22"/>
                </a:solidFill>
                <a:latin typeface="Times New Roman" panose="02020603050405020304" pitchFamily="18" charset="0"/>
                <a:ea typeface="MS Gothic" panose="020B0609070205080204" pitchFamily="49" charset="-128"/>
                <a:cs typeface="MS Gothic" panose="020B0609070205080204" pitchFamily="49" charset="-128"/>
              </a:rPr>
              <a:t>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女子看到桑树，想到其荣枯前后，如同自身命运。从桑叶青青到桑叶黄落，不仅表现了女子年华老去、容貌憔悴，还暗喻女子婚姻破裂的悲惨命运。多年的贫苦生活耗费了女子的青春年华，字里行间饱含女主人公对生活的感慨和叹息，抒发了她追悔莫及的不尽怨恨，令人深思。</a:t>
            </a: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91403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2994794"/>
              </a:xfrm>
            </p:spPr>
            <p:txBody>
              <a:bodyPr/>
              <a:lstStyle/>
              <a:p>
                <a:pPr indent="630555"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三　岁　为　妇，靡　室　劳　矣</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①</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。夙兴夜</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寐</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②</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，靡有　朝</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③</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矣。言</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④</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既遂</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⑤</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矣，至于暴　矣</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m:t>
                            </m:r>
                          </m:e>
                          <m:sup>
                            <m:r>
                              <m:rPr>
                                <m:nor/>
                              </m:rPr>
                              <a:rPr lang="zh-CN" altLang="zh-CN" b="1" u="sng" baseline="30000">
                                <a:solidFill>
                                  <a:srgbClr val="000000"/>
                                </a:solidFill>
                                <a:uFill>
                                  <a:solidFill>
                                    <a:srgbClr val="000000"/>
                                  </a:solidFill>
                                </a:uFill>
                                <a:latin typeface="Times New Roman" panose="02020603050405020304" pitchFamily="18" charset="0"/>
                                <a:ea typeface="MS Gothic" panose="020B0609070205080204" pitchFamily="49" charset="-128"/>
                                <a:cs typeface="MS Gothic" panose="020B0609070205080204" pitchFamily="49" charset="-128"/>
                              </a:rPr>
                              <m:t>❾</m:t>
                            </m:r>
                          </m:sup>
                        </m:sSup>
                      </m:e>
                      <m:sup>
                        <m:r>
                          <a:rPr lang="en-US" altLang="zh-CN" b="1" i="1" u="sng" smtClean="0">
                            <a:solidFill>
                              <a:srgbClr val="000000"/>
                            </a:solidFill>
                            <a:uFill>
                              <a:solidFill>
                                <a:srgbClr val="000000"/>
                              </a:solidFill>
                            </a:uFill>
                            <a:latin typeface="Cambria Math" panose="02040503050406030204" pitchFamily="18" charset="0"/>
                            <a:ea typeface="MS Gothic" panose="020B0609070205080204" pitchFamily="49" charset="-128"/>
                            <a:cs typeface="MS Gothic" panose="020B0609070205080204" pitchFamily="49" charset="-128"/>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兄弟不</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知，　咥</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⑥</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其笑矣。静　言　思　之，躬</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⑦</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自悼</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⑧</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矣</a:t>
                </a:r>
                <a14:m>
                  <m:oMath xmlns:m="http://schemas.openxmlformats.org/officeDocument/2006/math">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p>
                            <m:r>
                              <m:rPr>
                                <m:nor/>
                              </m:rPr>
                              <a:rPr lang="en-US" altLang="zh-CN" b="1" baseline="30000">
                                <a:solidFill>
                                  <a:srgbClr val="000000"/>
                                </a:solidFill>
                                <a:latin typeface="Cambria Math" panose="02040503050406030204" pitchFamily="18" charset="0"/>
                                <a:ea typeface="宋体" panose="02010600030101010101" pitchFamily="2" charset="-122"/>
                                <a:cs typeface="Cambria Math" panose="02040503050406030204" pitchFamily="18" charset="0"/>
                              </a:rPr>
                              <m:t>❿</m:t>
                            </m:r>
                          </m:sup>
                        </m:sSup>
                      </m:e>
                      <m:sup>
                        <m:r>
                          <a:rPr lang="en-US" altLang="zh-CN" b="1" i="1" smtClean="0">
                            <a:solidFill>
                              <a:srgbClr val="000000"/>
                            </a:solidFill>
                            <a:latin typeface="Cambria Math" panose="02040503050406030204" pitchFamily="18" charset="0"/>
                            <a:ea typeface="宋体" panose="02010600030101010101" pitchFamily="2" charset="-122"/>
                            <a:cs typeface="Cambria Math" panose="02040503050406030204" pitchFamily="18" charset="0"/>
                          </a:rPr>
                          <m:t> </m:t>
                        </m:r>
                      </m:sup>
                    </m:sSup>
                  </m:oMath>
                </a14:m>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2994794"/>
              </a:xfrm>
              <a:blipFill>
                <a:blip r:embed="rId2"/>
                <a:stretch>
                  <a:fillRect l="-796" r="-849" b="-203"/>
                </a:stretch>
              </a:blipFill>
            </p:spPr>
            <p:txBody>
              <a:bodyPr/>
              <a:lstStyle/>
              <a:p>
                <a:r>
                  <a:rPr lang="zh-CN" altLang="en-US">
                    <a:noFill/>
                  </a:rPr>
                  <a:t> </a:t>
                </a:r>
              </a:p>
            </p:txBody>
          </p:sp>
        </mc:Fallback>
      </mc:AlternateContent>
      <p:sp>
        <p:nvSpPr>
          <p:cNvPr id="3" name="内容占位符 1"/>
          <p:cNvSpPr txBox="1">
            <a:spLocks/>
          </p:cNvSpPr>
          <p:nvPr/>
        </p:nvSpPr>
        <p:spPr bwMode="auto">
          <a:xfrm>
            <a:off x="360854" y="1268760"/>
            <a:ext cx="1148584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30555" algn="dist" eaLnBrk="1"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我多年来做你的妻子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家里的劳苦事没有一样不做的。早起晚睡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没有一天不是如此。你已经如愿了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就对我凶恶起来。兄弟不了解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endPar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的处境</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讥笑我。我静下心来想一想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自己感到很哀伤。</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11208208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746120"/>
            <a:ext cx="11485848" cy="2238241"/>
          </a:xfrm>
          <a:ln w="19050">
            <a:solidFill>
              <a:srgbClr val="EF412A"/>
            </a:solidFill>
            <a:prstDash val="dash"/>
          </a:ln>
        </p:spPr>
        <p:txBody>
          <a:bodyPr/>
          <a:lstStyle/>
          <a:p>
            <a:pPr algn="dist"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靡室劳矣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家里的劳苦事没有一样不做的。靡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无、没有。室劳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家务劳动。</a:t>
            </a:r>
            <a:endPar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夙</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兴夜寐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早起晚睡。夙、夜</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名词做状语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在早上</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在晚上。</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朝</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日、天。</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助词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无实义。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如愿。</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xì</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讥笑。</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⑦</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躬</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自己。</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⑧</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悼</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伤感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哀伤。</a:t>
            </a:r>
            <a:endPar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p:txBody>
      </p:sp>
      <p:sp>
        <p:nvSpPr>
          <p:cNvPr id="4" name="内容占位符 1"/>
          <p:cNvSpPr txBox="1">
            <a:spLocks/>
          </p:cNvSpPr>
          <p:nvPr/>
        </p:nvSpPr>
        <p:spPr bwMode="auto">
          <a:xfrm>
            <a:off x="1234360" y="3070701"/>
            <a:ext cx="1061234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描写女子婚后的辛劳和所受的虐待，痛斥男子的无情无义。</a:t>
            </a: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段析.EPS" descr="id:2147489887;FounderCES"/>
          <p:cNvPicPr/>
          <p:nvPr/>
        </p:nvPicPr>
        <p:blipFill>
          <a:blip r:embed="rId2"/>
          <a:stretch>
            <a:fillRect/>
          </a:stretch>
        </p:blipFill>
        <p:spPr>
          <a:xfrm>
            <a:off x="334566" y="3162992"/>
            <a:ext cx="899795" cy="421640"/>
          </a:xfrm>
          <a:prstGeom prst="rect">
            <a:avLst/>
          </a:prstGeom>
        </p:spPr>
      </p:pic>
    </p:spTree>
    <p:extLst>
      <p:ext uri="{BB962C8B-B14F-4D97-AF65-F5344CB8AC3E}">
        <p14:creationId xmlns:p14="http://schemas.microsoft.com/office/powerpoint/2010/main" val="139352717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360854" y="908720"/>
            <a:ext cx="11485847" cy="2948222"/>
            <a:chOff x="360854" y="908720"/>
            <a:chExt cx="11485847" cy="2948222"/>
          </a:xfrm>
        </p:grpSpPr>
        <p:pic>
          <p:nvPicPr>
            <p:cNvPr id="6" name="图片 5"/>
            <p:cNvPicPr>
              <a:picLocks noChangeAspect="1"/>
            </p:cNvPicPr>
            <p:nvPr/>
          </p:nvPicPr>
          <p:blipFill>
            <a:blip r:embed="rId2"/>
            <a:stretch>
              <a:fillRect/>
            </a:stretch>
          </p:blipFill>
          <p:spPr>
            <a:xfrm>
              <a:off x="360854" y="908720"/>
              <a:ext cx="11485847" cy="2948222"/>
            </a:xfrm>
            <a:prstGeom prst="rect">
              <a:avLst/>
            </a:prstGeom>
          </p:spPr>
        </p:pic>
        <p:pic>
          <p:nvPicPr>
            <p:cNvPr id="8" name="赏析.EPS" descr="id:2147489409;FounderCES"/>
            <p:cNvPicPr/>
            <p:nvPr/>
          </p:nvPicPr>
          <p:blipFill>
            <a:blip r:embed="rId3"/>
            <a:stretch>
              <a:fillRect/>
            </a:stretch>
          </p:blipFill>
          <p:spPr>
            <a:xfrm>
              <a:off x="5653880" y="1019641"/>
              <a:ext cx="899795" cy="474980"/>
            </a:xfrm>
            <a:prstGeom prst="rect">
              <a:avLst/>
            </a:prstGeom>
          </p:spPr>
        </p:pic>
      </p:grpSp>
      <mc:AlternateContent xmlns:mc="http://schemas.openxmlformats.org/markup-compatibility/2006" xmlns:a14="http://schemas.microsoft.com/office/drawing/2010/main">
        <mc:Choice Requires="a14">
          <p:sp>
            <p:nvSpPr>
              <p:cNvPr id="7" name="内容占位符 1"/>
              <p:cNvSpPr txBox="1">
                <a:spLocks/>
              </p:cNvSpPr>
              <p:nvPr/>
            </p:nvSpPr>
            <p:spPr bwMode="auto">
              <a:xfrm>
                <a:off x="360854" y="1541115"/>
                <a:ext cx="11485848" cy="2315827"/>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b="1">
                    <a:solidFill>
                      <a:srgbClr val="EF3E22"/>
                    </a:solidFill>
                    <a:latin typeface="Times New Roman" panose="02020603050405020304" pitchFamily="18" charset="0"/>
                    <a:ea typeface="MS Gothic" panose="020B0609070205080204" pitchFamily="49" charset="-128"/>
                    <a:cs typeface="MS Gothic" panose="020B0609070205080204" pitchFamily="49" charset="-128"/>
                  </a:rPr>
                  <a:t>❾</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承接上章</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自我徂尔，三岁食贫</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，用赋的手法补叙多年为妇的苦楚。</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暴</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字可以使人想象到男子的狰狞面目与女子被虐待的情景。</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14:m>
                  <m:oMath xmlns:m="http://schemas.openxmlformats.org/officeDocument/2006/math">
                    <m:r>
                      <m:rPr>
                        <m:nor/>
                      </m:rPr>
                      <a:rPr lang="en-US" altLang="zh-CN" b="1">
                        <a:solidFill>
                          <a:srgbClr val="EF3E22"/>
                        </a:solidFill>
                        <a:latin typeface="Cambria Math" panose="02040503050406030204" pitchFamily="18" charset="0"/>
                        <a:ea typeface="宋体" panose="02010600030101010101" pitchFamily="2" charset="-122"/>
                        <a:cs typeface="Cambria Math" panose="02040503050406030204" pitchFamily="18" charset="0"/>
                      </a:rPr>
                      <m:t>❿</m:t>
                    </m:r>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写女子回到娘家后受到兄弟们的讥笑，让人体会到她当时所受到的精神压力和由此而产生的内心矛盾。</a:t>
                </a: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7" name="内容占位符 1"/>
              <p:cNvSpPr txBox="1">
                <a:spLocks noRot="1" noChangeAspect="1" noMove="1" noResize="1" noEditPoints="1" noAdjustHandles="1" noChangeArrowheads="1" noChangeShapeType="1" noTextEdit="1"/>
              </p:cNvSpPr>
              <p:nvPr/>
            </p:nvSpPr>
            <p:spPr bwMode="auto">
              <a:xfrm>
                <a:off x="360854" y="1541115"/>
                <a:ext cx="11485848" cy="2315827"/>
              </a:xfrm>
              <a:prstGeom prst="rect">
                <a:avLst/>
              </a:prstGeom>
              <a:blipFill>
                <a:blip r:embed="rId4"/>
                <a:stretch>
                  <a:fillRect l="-796" r="-849" b="-1316"/>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extLst>
      <p:ext uri="{BB962C8B-B14F-4D97-AF65-F5344CB8AC3E}">
        <p14:creationId xmlns:p14="http://schemas.microsoft.com/office/powerpoint/2010/main" val="234836576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2992358"/>
              </a:xfrm>
            </p:spPr>
            <p:txBody>
              <a:bodyPr/>
              <a:lstStyle/>
              <a:p>
                <a:pPr indent="630555"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及</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mn-ea"/>
                                <a:cs typeface="宋体" panose="02010600030101010101" pitchFamily="2" charset="-122"/>
                              </a:rPr>
                              <m:t>①</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尔偕　老，老　使　我　怨。淇则有岸，隰</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mn-ea"/>
                                <a:cs typeface="宋体" panose="02010600030101010101" pitchFamily="2" charset="-122"/>
                              </a:rPr>
                              <m:t>②</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则有泮</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mn-ea"/>
                                <a:cs typeface="宋体" panose="02010600030101010101" pitchFamily="2" charset="-122"/>
                              </a:rPr>
                              <m:t>③</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m:t>
                            </m:r>
                          </m:e>
                          <m:sup>
                            <m:r>
                              <m:rPr>
                                <m:nor/>
                              </m:rPr>
                              <a:rPr lang="en-US" altLang="zh-CN" b="1" u="sng" baseline="30000" smtClean="0">
                                <a:solidFill>
                                  <a:schemeClr val="tx1"/>
                                </a:solidFill>
                                <a:uFill>
                                  <a:solidFill>
                                    <a:srgbClr val="000000"/>
                                  </a:solidFill>
                                </a:uFill>
                                <a:latin typeface="+mn-ea"/>
                                <a:cs typeface="Cambria Math" panose="02040503050406030204" pitchFamily="18" charset="0"/>
                              </a:rPr>
                              <m:t>⓫</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总　角　之　宴</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mn-ea"/>
                                <a:cs typeface="宋体" panose="02010600030101010101" pitchFamily="2" charset="-122"/>
                              </a:rPr>
                              <m:t>④</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，言　笑　晏　晏</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mn-ea"/>
                                <a:cs typeface="宋体" panose="02010600030101010101" pitchFamily="2" charset="-122"/>
                              </a:rPr>
                              <m:t>⑤</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。信誓</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旦旦</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baseline="30000">
                                <a:solidFill>
                                  <a:srgbClr val="000000"/>
                                </a:solidFill>
                                <a:uFill>
                                  <a:solidFill>
                                    <a:srgbClr val="000000"/>
                                  </a:solidFill>
                                </a:uFill>
                                <a:latin typeface="Cambria Math" panose="02040503050406030204" pitchFamily="18" charset="0"/>
                                <a:cs typeface="Times New Roman" panose="02020603050405020304" pitchFamily="18" charset="0"/>
                              </a:rPr>
                            </m:ctrlPr>
                          </m:sSupPr>
                          <m:e>
                            <m:r>
                              <a:rPr lang="en-US" altLang="zh-CN" b="1" i="1" u="sng" baseline="30000">
                                <a:solidFill>
                                  <a:srgbClr val="000000"/>
                                </a:solidFill>
                                <a:uFill>
                                  <a:solidFill>
                                    <a:srgbClr val="000000"/>
                                  </a:solidFill>
                                </a:uFill>
                                <a:latin typeface="Cambria Math" panose="02040503050406030204" pitchFamily="18" charset="0"/>
                                <a:cs typeface="Times New Roman" panose="02020603050405020304" pitchFamily="18" charset="0"/>
                              </a:rPr>
                              <m:t> </m:t>
                            </m:r>
                          </m:e>
                          <m:sup>
                            <m:r>
                              <m:rPr>
                                <m:nor/>
                              </m:rPr>
                              <a:rPr lang="zh-CN" altLang="zh-CN" b="1" u="sng" baseline="30000">
                                <a:solidFill>
                                  <a:srgbClr val="000000"/>
                                </a:solidFill>
                                <a:uFill>
                                  <a:solidFill>
                                    <a:srgbClr val="000000"/>
                                  </a:solidFill>
                                </a:uFill>
                                <a:latin typeface="+mn-ea"/>
                                <a:cs typeface="宋体" panose="02010600030101010101" pitchFamily="2" charset="-122"/>
                              </a:rPr>
                              <m:t>⑥</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，不思　其　反</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mn-ea"/>
                                <a:cs typeface="宋体" panose="02010600030101010101" pitchFamily="2" charset="-122"/>
                              </a:rPr>
                              <m:t>⑦</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。反是不思</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mn-ea"/>
                                <a:cs typeface="宋体" panose="02010600030101010101" pitchFamily="2" charset="-122"/>
                              </a:rPr>
                              <m:t>⑧</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，亦已</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mn-ea"/>
                                <a:cs typeface="宋体" panose="02010600030101010101" pitchFamily="2" charset="-122"/>
                              </a:rPr>
                              <m:t>⑨</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焉哉</a:t>
                </a:r>
                <a14:m>
                  <m:oMath xmlns:m="http://schemas.openxmlformats.org/officeDocument/2006/math">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baseline="30000">
                                <a:solidFill>
                                  <a:srgbClr val="000000"/>
                                </a:solidFill>
                                <a:latin typeface="+mn-ea"/>
                                <a:cs typeface="宋体" panose="02010600030101010101" pitchFamily="2" charset="-122"/>
                              </a:rPr>
                              <m:t>⑩</m:t>
                            </m:r>
                          </m:sup>
                        </m:sSup>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sup>
                    </m:sSup>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p>
                            <m:r>
                              <m:rPr>
                                <m:nor/>
                              </m:rPr>
                              <a:rPr lang="en-US" altLang="zh-CN" b="1" baseline="30000" smtClean="0">
                                <a:solidFill>
                                  <a:schemeClr val="tx1"/>
                                </a:solidFill>
                                <a:latin typeface="+mn-ea"/>
                                <a:cs typeface="Cambria Math" panose="02040503050406030204" pitchFamily="18" charset="0"/>
                              </a:rPr>
                              <m:t>⓬</m:t>
                            </m:r>
                          </m:sup>
                        </m:sSup>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sup>
                    </m:sSup>
                  </m:oMath>
                </a14:m>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2992358"/>
              </a:xfrm>
              <a:blipFill>
                <a:blip r:embed="rId2"/>
                <a:stretch>
                  <a:fillRect l="-796" r="-849" b="-407"/>
                </a:stretch>
              </a:blipFill>
            </p:spPr>
            <p:txBody>
              <a:bodyPr/>
              <a:lstStyle/>
              <a:p>
                <a:r>
                  <a:rPr lang="zh-CN" altLang="en-US">
                    <a:noFill/>
                  </a:rPr>
                  <a:t> </a:t>
                </a:r>
              </a:p>
            </p:txBody>
          </p:sp>
        </mc:Fallback>
      </mc:AlternateContent>
      <p:sp>
        <p:nvSpPr>
          <p:cNvPr id="3" name="内容占位符 1"/>
          <p:cNvSpPr txBox="1">
            <a:spLocks/>
          </p:cNvSpPr>
          <p:nvPr/>
        </p:nvSpPr>
        <p:spPr bwMode="auto">
          <a:xfrm>
            <a:off x="360854" y="1277813"/>
            <a:ext cx="1148584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30555" algn="dist" eaLnBrk="1"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本想和你一同老去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然而如今</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这样只能使我怨恨不已。淇水有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池沼有边。少年时我和你一起愉快地玩耍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有说有笑是那样和悦。誓</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endPar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言是多么诚恳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不想你却违背了它。违背誓言而不再顾及</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那就算了吧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13976935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746120"/>
            <a:ext cx="11485848" cy="2792239"/>
          </a:xfrm>
          <a:ln w="19050">
            <a:solidFill>
              <a:srgbClr val="EF412A"/>
            </a:solidFill>
            <a:prstDash val="dash"/>
          </a:ln>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及</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低湿的地方。一说指濕</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即漯水。</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à</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畔</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边、岸。</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总角之宴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少年时我和你一起愉快地玩耍。总角</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古代少年男女把头发扎成丫髻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叫</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总角</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后用以指代少年时代。宴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快乐。</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晏晏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和悦的样子。</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旦旦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诚恳的样子。</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⑦</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违背。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⑧</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反是不思</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违背誓言而不再顾及。</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⑨</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止、了结。</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⑩</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焉、哉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均为语气助词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连用以强化语气。</a:t>
            </a:r>
            <a:endPar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p:txBody>
      </p:sp>
      <p:sp>
        <p:nvSpPr>
          <p:cNvPr id="4" name="内容占位符 1"/>
          <p:cNvSpPr txBox="1">
            <a:spLocks/>
          </p:cNvSpPr>
          <p:nvPr/>
        </p:nvSpPr>
        <p:spPr bwMode="auto">
          <a:xfrm>
            <a:off x="1234360" y="3645024"/>
            <a:ext cx="10612341"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写女子愤恨决绝的态度。</a:t>
            </a: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段析.EPS" descr="id:2147489887;FounderCES"/>
          <p:cNvPicPr/>
          <p:nvPr/>
        </p:nvPicPr>
        <p:blipFill>
          <a:blip r:embed="rId2"/>
          <a:stretch>
            <a:fillRect/>
          </a:stretch>
        </p:blipFill>
        <p:spPr>
          <a:xfrm>
            <a:off x="334566" y="3737315"/>
            <a:ext cx="899795" cy="421640"/>
          </a:xfrm>
          <a:prstGeom prst="rect">
            <a:avLst/>
          </a:prstGeom>
        </p:spPr>
      </p:pic>
    </p:spTree>
    <p:extLst>
      <p:ext uri="{BB962C8B-B14F-4D97-AF65-F5344CB8AC3E}">
        <p14:creationId xmlns:p14="http://schemas.microsoft.com/office/powerpoint/2010/main" val="214793843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360854" y="908719"/>
            <a:ext cx="11485847" cy="2952133"/>
            <a:chOff x="360854" y="908719"/>
            <a:chExt cx="11485847" cy="2952133"/>
          </a:xfrm>
        </p:grpSpPr>
        <p:pic>
          <p:nvPicPr>
            <p:cNvPr id="6" name="图片 5"/>
            <p:cNvPicPr>
              <a:picLocks noChangeAspect="1"/>
            </p:cNvPicPr>
            <p:nvPr/>
          </p:nvPicPr>
          <p:blipFill>
            <a:blip r:embed="rId2"/>
            <a:stretch>
              <a:fillRect/>
            </a:stretch>
          </p:blipFill>
          <p:spPr>
            <a:xfrm>
              <a:off x="360854" y="908719"/>
              <a:ext cx="11485847" cy="2952133"/>
            </a:xfrm>
            <a:prstGeom prst="rect">
              <a:avLst/>
            </a:prstGeom>
          </p:spPr>
        </p:pic>
        <p:pic>
          <p:nvPicPr>
            <p:cNvPr id="8" name="赏析.EPS" descr="id:2147489409;FounderCES"/>
            <p:cNvPicPr/>
            <p:nvPr/>
          </p:nvPicPr>
          <p:blipFill>
            <a:blip r:embed="rId3"/>
            <a:stretch>
              <a:fillRect/>
            </a:stretch>
          </p:blipFill>
          <p:spPr>
            <a:xfrm>
              <a:off x="5653880" y="1019641"/>
              <a:ext cx="899795" cy="474980"/>
            </a:xfrm>
            <a:prstGeom prst="rect">
              <a:avLst/>
            </a:prstGeom>
          </p:spPr>
        </p:pic>
      </p:grpSp>
      <mc:AlternateContent xmlns:mc="http://schemas.openxmlformats.org/markup-compatibility/2006" xmlns:a14="http://schemas.microsoft.com/office/drawing/2010/main">
        <mc:Choice Requires="a14">
          <p:sp>
            <p:nvSpPr>
              <p:cNvPr id="7" name="内容占位符 1"/>
              <p:cNvSpPr txBox="1">
                <a:spLocks/>
              </p:cNvSpPr>
              <p:nvPr/>
            </p:nvSpPr>
            <p:spPr bwMode="auto">
              <a:xfrm>
                <a:off x="360854" y="1541115"/>
                <a:ext cx="11485848" cy="2319738"/>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14:m>
                  <m:oMath xmlns:m="http://schemas.openxmlformats.org/officeDocument/2006/math">
                    <m:r>
                      <m:rPr>
                        <m:nor/>
                      </m:rPr>
                      <a:rPr lang="en-US" altLang="zh-CN" b="1">
                        <a:solidFill>
                          <a:srgbClr val="EF3E22"/>
                        </a:solidFill>
                        <a:latin typeface="Cambria Math" panose="02040503050406030204" pitchFamily="18" charset="0"/>
                        <a:ea typeface="宋体" panose="02010600030101010101" pitchFamily="2" charset="-122"/>
                        <a:cs typeface="Cambria Math" panose="02040503050406030204" pitchFamily="18" charset="0"/>
                      </a:rPr>
                      <m:t>⓫</m:t>
                    </m:r>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淇则有岸，隰则有泮</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运用比兴手法，一方面抒发了女子的一腔怨愤，诉说了她无边无际的痛苦；另一方面也表明女子的态度，她对男子的忍耐到了极限。</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14:m>
                  <m:oMath xmlns:m="http://schemas.openxmlformats.org/officeDocument/2006/math">
                    <m:r>
                      <m:rPr>
                        <m:nor/>
                      </m:rPr>
                      <a:rPr lang="en-US" altLang="zh-CN" b="1">
                        <a:solidFill>
                          <a:srgbClr val="EF3E22"/>
                        </a:solidFill>
                        <a:latin typeface="Cambria Math" panose="02040503050406030204" pitchFamily="18" charset="0"/>
                        <a:ea typeface="宋体" panose="02010600030101010101" pitchFamily="2" charset="-122"/>
                        <a:cs typeface="Cambria Math" panose="02040503050406030204" pitchFamily="18" charset="0"/>
                      </a:rPr>
                      <m:t>⓬</m:t>
                    </m:r>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女子对男子表现出一种决绝分离的态度。</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焉哉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二字连用，语气强烈，强化了全文的感情色彩，使人有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余音袅袅，不绝如缕</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之感。</a:t>
                </a: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7" name="内容占位符 1"/>
              <p:cNvSpPr txBox="1">
                <a:spLocks noRot="1" noChangeAspect="1" noMove="1" noResize="1" noEditPoints="1" noAdjustHandles="1" noChangeArrowheads="1" noChangeShapeType="1" noTextEdit="1"/>
              </p:cNvSpPr>
              <p:nvPr/>
            </p:nvSpPr>
            <p:spPr bwMode="auto">
              <a:xfrm>
                <a:off x="360854" y="1541115"/>
                <a:ext cx="11485848" cy="2319738"/>
              </a:xfrm>
              <a:prstGeom prst="rect">
                <a:avLst/>
              </a:prstGeom>
              <a:blipFill>
                <a:blip r:embed="rId4"/>
                <a:stretch>
                  <a:fillRect l="-796" r="-849" b="-1316"/>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extLst>
      <p:ext uri="{BB962C8B-B14F-4D97-AF65-F5344CB8AC3E}">
        <p14:creationId xmlns:p14="http://schemas.microsoft.com/office/powerpoint/2010/main" val="280624640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1270501"/>
                <a:ext cx="11485848" cy="4096763"/>
              </a:xfrm>
            </p:spPr>
            <p:txBody>
              <a:bodyPr/>
              <a:lstStyle/>
              <a:p>
                <a:pPr algn="ctr" hangingPunct="0">
                  <a:spcAft>
                    <a:spcPts val="0"/>
                  </a:spcAft>
                </a:pPr>
                <a:r>
                  <a:rPr lang="zh-CN" altLang="zh-CN" b="1">
                    <a:solidFill>
                      <a:srgbClr val="F58A00"/>
                    </a:solidFill>
                    <a:latin typeface="Times New Roman" panose="02020603050405020304" pitchFamily="18" charset="0"/>
                    <a:ea typeface="宋体" panose="02010600030101010101" pitchFamily="2" charset="-122"/>
                    <a:cs typeface="Times New Roman" panose="02020603050405020304" pitchFamily="18" charset="0"/>
                  </a:rPr>
                  <a:t>《离骚》（</a:t>
                </a:r>
                <a:r>
                  <a:rPr lang="zh-CN" altLang="zh-CN" b="1">
                    <a:solidFill>
                      <a:srgbClr val="F58A00"/>
                    </a:solidFill>
                    <a:latin typeface="Times New Roman" panose="02020603050405020304" pitchFamily="18" charset="0"/>
                    <a:ea typeface="楷体" panose="02010609060101010101" pitchFamily="49" charset="-122"/>
                    <a:cs typeface="Times New Roman" panose="02020603050405020304" pitchFamily="18" charset="0"/>
                  </a:rPr>
                  <a:t>节选</a:t>
                </a:r>
                <a:r>
                  <a:rPr lang="zh-CN" altLang="zh-CN" b="1">
                    <a:solidFill>
                      <a:srgbClr val="F58A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屈原</a:t>
                </a:r>
                <a:endPar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indent="630555"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帝高阳之苗裔兮，朕皇考曰伯庸</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①</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。摄提贞于孟陬兮，</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惟庚寅吾以降</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②</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。皇览揆</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③</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余初度兮，肇锡余以嘉名</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④</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。名</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余曰　正则兮，　字</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⑤</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余曰灵均</a:t>
                </a:r>
                <a14:m>
                  <m:oMath xmlns:m="http://schemas.openxmlformats.org/officeDocument/2006/math">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p>
                            <m:r>
                              <m:rPr>
                                <m:nor/>
                              </m:rPr>
                              <a:rPr lang="zh-CN" altLang="zh-CN" b="1" baseline="30000">
                                <a:solidFill>
                                  <a:srgbClr val="000000"/>
                                </a:solidFill>
                                <a:latin typeface="Times New Roman" panose="02020603050405020304" pitchFamily="18" charset="0"/>
                                <a:ea typeface="MS Gothic" panose="020B0609070205080204" pitchFamily="49" charset="-128"/>
                                <a:cs typeface="MS Gothic" panose="020B0609070205080204" pitchFamily="49" charset="-128"/>
                              </a:rPr>
                              <m:t>❶</m:t>
                            </m:r>
                          </m:sup>
                        </m:sSup>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sup>
                    </m:sSup>
                  </m:oMath>
                </a14:m>
                <a:endParaRPr lang="en-US"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1270501"/>
                <a:ext cx="11485848" cy="4096763"/>
              </a:xfrm>
              <a:blipFill>
                <a:blip r:embed="rId2"/>
                <a:stretch>
                  <a:fillRect l="-796" r="-849"/>
                </a:stretch>
              </a:blipFill>
            </p:spPr>
            <p:txBody>
              <a:bodyPr/>
              <a:lstStyle/>
              <a:p>
                <a:r>
                  <a:rPr lang="zh-CN" altLang="en-US">
                    <a:noFill/>
                  </a:rPr>
                  <a:t> </a:t>
                </a:r>
              </a:p>
            </p:txBody>
          </p:sp>
        </mc:Fallback>
      </mc:AlternateContent>
      <p:pic>
        <p:nvPicPr>
          <p:cNvPr id="3" name="译文.EPS" descr="id:2147489416;FounderCES"/>
          <p:cNvPicPr/>
          <p:nvPr/>
        </p:nvPicPr>
        <p:blipFill>
          <a:blip r:embed="rId3"/>
          <a:stretch>
            <a:fillRect/>
          </a:stretch>
        </p:blipFill>
        <p:spPr>
          <a:xfrm>
            <a:off x="455057" y="764704"/>
            <a:ext cx="1259840" cy="483235"/>
          </a:xfrm>
          <a:prstGeom prst="rect">
            <a:avLst/>
          </a:prstGeom>
        </p:spPr>
      </p:pic>
      <p:sp>
        <p:nvSpPr>
          <p:cNvPr id="4" name="内容占位符 1"/>
          <p:cNvSpPr txBox="1">
            <a:spLocks/>
          </p:cNvSpPr>
          <p:nvPr/>
        </p:nvSpPr>
        <p:spPr bwMode="auto">
          <a:xfrm>
            <a:off x="360854" y="2906838"/>
            <a:ext cx="1148584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807720" algn="dist" eaLnBrk="1"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我是颛顼帝的远代子孙</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父亲名为伯庸。正当寅年的寅月寅日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我降生了。先父观察衡量我降生时的情况</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一出生就赐给我美名。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endPar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取名叫</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正则</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取字叫</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灵均</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871254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746120"/>
            <a:ext cx="11485848" cy="4454233"/>
          </a:xfrm>
          <a:ln w="19050">
            <a:solidFill>
              <a:srgbClr val="EF412A"/>
            </a:solidFill>
            <a:prstDash val="dash"/>
          </a:ln>
        </p:spPr>
        <p:txBody>
          <a:bodyPr/>
          <a:lstStyle/>
          <a:p>
            <a:pPr algn="dist"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帝高阳之苗裔兮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朕皇考曰伯庸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我是颛顼</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zhu</a:t>
            </a:r>
            <a:r>
              <a:rPr lang="en-US" altLang="zh-CN" b="1"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ā</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nxū</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帝的远代子孙</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即楚王的同宗</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父亲名为伯庸。高阳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传说中的古代帝王颛顼。苗裔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远代子孙。朕</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我。皇考</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对已故父亲的美称。皇</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大。考</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称已故的父亲。</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摄提贞于孟陬</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zōu</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惟庚寅吾以降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正当寅年的寅月寅日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我降生了。摄提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摄提格</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寅年的别称。贞</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当、正当。孟陬</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孟春正月</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是寅月</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正月为陬。惟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语气助词。庚寅</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庚寅日。降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降生。</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kuí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测度、衡量。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肇锡余以嘉名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一出生就赐给我美名。状语后置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肇以嘉名锡余</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。肇</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开始。锡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赐给。</a:t>
            </a:r>
            <a:endParaRPr lang="en-US"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字</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名词做动词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起表字。</a:t>
            </a:r>
            <a:endParaRPr lang="en-US"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p:txBody>
      </p:sp>
      <p:sp>
        <p:nvSpPr>
          <p:cNvPr id="4" name="内容占位符 1"/>
          <p:cNvSpPr txBox="1">
            <a:spLocks/>
          </p:cNvSpPr>
          <p:nvPr/>
        </p:nvSpPr>
        <p:spPr bwMode="auto">
          <a:xfrm>
            <a:off x="1234360" y="5229016"/>
            <a:ext cx="1061234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开篇八句，自述家世出身和名字的美好寓意。</a:t>
            </a: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段析.EPS" descr="id:2147489887;FounderCES"/>
          <p:cNvPicPr/>
          <p:nvPr/>
        </p:nvPicPr>
        <p:blipFill>
          <a:blip r:embed="rId2"/>
          <a:stretch>
            <a:fillRect/>
          </a:stretch>
        </p:blipFill>
        <p:spPr>
          <a:xfrm>
            <a:off x="334566" y="5321307"/>
            <a:ext cx="899795" cy="421640"/>
          </a:xfrm>
          <a:prstGeom prst="rect">
            <a:avLst/>
          </a:prstGeom>
        </p:spPr>
      </p:pic>
    </p:spTree>
    <p:extLst>
      <p:ext uri="{BB962C8B-B14F-4D97-AF65-F5344CB8AC3E}">
        <p14:creationId xmlns:p14="http://schemas.microsoft.com/office/powerpoint/2010/main" val="28210429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clrChange>
              <a:clrFrom>
                <a:srgbClr val="FFFFFF"/>
              </a:clrFrom>
              <a:clrTo>
                <a:srgbClr val="FFFFFF">
                  <a:alpha val="0"/>
                </a:srgbClr>
              </a:clrTo>
            </a:clrChange>
          </a:blip>
          <a:stretch>
            <a:fillRect/>
          </a:stretch>
        </p:blipFill>
        <p:spPr>
          <a:xfrm>
            <a:off x="334566" y="764704"/>
            <a:ext cx="9520661" cy="5663276"/>
          </a:xfrm>
          <a:prstGeom prst="rect">
            <a:avLst/>
          </a:prstGeom>
        </p:spPr>
      </p:pic>
      <p:pic>
        <p:nvPicPr>
          <p:cNvPr id="3" name="图片 2"/>
          <p:cNvPicPr>
            <a:picLocks noChangeAspect="1"/>
          </p:cNvPicPr>
          <p:nvPr/>
        </p:nvPicPr>
        <p:blipFill>
          <a:blip r:embed="rId3"/>
          <a:stretch>
            <a:fillRect/>
          </a:stretch>
        </p:blipFill>
        <p:spPr>
          <a:xfrm>
            <a:off x="2998862" y="4365104"/>
            <a:ext cx="6408712" cy="2062876"/>
          </a:xfrm>
          <a:prstGeom prst="rect">
            <a:avLst/>
          </a:prstGeom>
        </p:spPr>
      </p:pic>
      <p:pic>
        <p:nvPicPr>
          <p:cNvPr id="4" name="图片 3"/>
          <p:cNvPicPr>
            <a:picLocks noChangeAspect="1"/>
          </p:cNvPicPr>
          <p:nvPr/>
        </p:nvPicPr>
        <p:blipFill>
          <a:blip r:embed="rId3"/>
          <a:stretch>
            <a:fillRect/>
          </a:stretch>
        </p:blipFill>
        <p:spPr>
          <a:xfrm>
            <a:off x="8975526" y="4221088"/>
            <a:ext cx="1257300" cy="1295400"/>
          </a:xfrm>
          <a:prstGeom prst="rect">
            <a:avLst/>
          </a:prstGeom>
        </p:spPr>
      </p:pic>
    </p:spTree>
    <p:extLst>
      <p:ext uri="{BB962C8B-B14F-4D97-AF65-F5344CB8AC3E}">
        <p14:creationId xmlns:p14="http://schemas.microsoft.com/office/powerpoint/2010/main" val="398121881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360854" y="908720"/>
            <a:ext cx="11485847" cy="2952328"/>
            <a:chOff x="360854" y="908720"/>
            <a:chExt cx="11485847" cy="2952328"/>
          </a:xfrm>
        </p:grpSpPr>
        <p:pic>
          <p:nvPicPr>
            <p:cNvPr id="6" name="图片 5"/>
            <p:cNvPicPr>
              <a:picLocks noChangeAspect="1"/>
            </p:cNvPicPr>
            <p:nvPr/>
          </p:nvPicPr>
          <p:blipFill>
            <a:blip r:embed="rId2"/>
            <a:stretch>
              <a:fillRect/>
            </a:stretch>
          </p:blipFill>
          <p:spPr>
            <a:xfrm>
              <a:off x="360854" y="908720"/>
              <a:ext cx="11485847" cy="2952328"/>
            </a:xfrm>
            <a:prstGeom prst="rect">
              <a:avLst/>
            </a:prstGeom>
          </p:spPr>
        </p:pic>
        <p:pic>
          <p:nvPicPr>
            <p:cNvPr id="8" name="赏析.EPS" descr="id:2147489409;FounderCES"/>
            <p:cNvPicPr/>
            <p:nvPr/>
          </p:nvPicPr>
          <p:blipFill>
            <a:blip r:embed="rId3"/>
            <a:stretch>
              <a:fillRect/>
            </a:stretch>
          </p:blipFill>
          <p:spPr>
            <a:xfrm>
              <a:off x="5653880" y="1019641"/>
              <a:ext cx="899795" cy="474980"/>
            </a:xfrm>
            <a:prstGeom prst="rect">
              <a:avLst/>
            </a:prstGeom>
          </p:spPr>
        </p:pic>
      </p:grpSp>
      <p:sp>
        <p:nvSpPr>
          <p:cNvPr id="7" name="内容占位符 1"/>
          <p:cNvSpPr txBox="1">
            <a:spLocks/>
          </p:cNvSpPr>
          <p:nvPr/>
        </p:nvSpPr>
        <p:spPr bwMode="auto">
          <a:xfrm>
            <a:off x="360854" y="1541115"/>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b="1">
                <a:solidFill>
                  <a:srgbClr val="EF3E22"/>
                </a:solidFill>
                <a:latin typeface="Times New Roman" panose="02020603050405020304" pitchFamily="18" charset="0"/>
                <a:ea typeface="MS Gothic" panose="020B0609070205080204" pitchFamily="49" charset="-128"/>
                <a:cs typeface="MS Gothic" panose="020B0609070205080204" pitchFamily="49" charset="-128"/>
              </a:rPr>
              <a:t>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首段八句，分为三层：与王同宗，出身高贵；诞辰吉祥，尊贵不凡；名字尊贵，寓意美好。从表面上看，屈原好像是在自我夸耀，其实是通过展示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内美</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——身份高贵、先天禀赋，加之下文的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重之以修能</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，说明自己有理由、有责任、有能力和条件为国家担负重任。</a:t>
            </a: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26808848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4136902"/>
              </a:xfrm>
            </p:spPr>
            <p:txBody>
              <a:bodyPr/>
              <a:lstStyle/>
              <a:p>
                <a:pPr indent="630555"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纷吾既有此　内　　美兮，又重</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①</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之以修能</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②</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。扈江</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离　与　辟　芷　兮，纫　秋　兰　以　为　佩</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③</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m:t>
                            </m:r>
                          </m:e>
                          <m:sup>
                            <m:r>
                              <m:rPr>
                                <m:nor/>
                              </m:rPr>
                              <a:rPr lang="zh-CN" altLang="zh-CN" b="1" u="sng" baseline="30000">
                                <a:solidFill>
                                  <a:srgbClr val="000000"/>
                                </a:solidFill>
                                <a:uFill>
                                  <a:solidFill>
                                    <a:srgbClr val="000000"/>
                                  </a:solidFill>
                                </a:uFill>
                                <a:latin typeface="Times New Roman" panose="02020603050405020304" pitchFamily="18" charset="0"/>
                                <a:ea typeface="MS Gothic" panose="020B0609070205080204" pitchFamily="49" charset="-128"/>
                                <a:cs typeface="MS Gothic" panose="020B0609070205080204" pitchFamily="49" charset="-128"/>
                              </a:rPr>
                              <m:t>❷</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汩</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④</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余若将不及兮，恐年岁之不吾与</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⑤</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。朝搴阰之木兰兮，夕</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揽洲之宿莽</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⑥</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。日月忽</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⑦</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其不淹兮，春与秋其代序</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baseline="30000">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baseline="3000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⑧</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。惟草</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136902"/>
              </a:xfrm>
              <a:blipFill>
                <a:blip r:embed="rId2"/>
                <a:stretch>
                  <a:fillRect l="-796" r="-849"/>
                </a:stretch>
              </a:blipFill>
            </p:spPr>
            <p:txBody>
              <a:bodyPr/>
              <a:lstStyle/>
              <a:p>
                <a:r>
                  <a:rPr lang="zh-CN" altLang="en-US">
                    <a:noFill/>
                  </a:rPr>
                  <a:t> </a:t>
                </a:r>
              </a:p>
            </p:txBody>
          </p:sp>
        </mc:Fallback>
      </mc:AlternateContent>
      <p:sp>
        <p:nvSpPr>
          <p:cNvPr id="3" name="内容占位符 1"/>
          <p:cNvSpPr txBox="1">
            <a:spLocks/>
          </p:cNvSpPr>
          <p:nvPr/>
        </p:nvSpPr>
        <p:spPr bwMode="auto">
          <a:xfrm>
            <a:off x="360854" y="1268760"/>
            <a:ext cx="11485848"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30555" algn="dist" eaLnBrk="1"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我既有这么多美好的内在品质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又加之以美好的容态。肩披江离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与长在幽僻处的白芷</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将秋天的兰花连缀起来做成佩饰。时间过得飞</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快</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我好像跟不上</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害怕它不等待我。早晨我采撷坡上的木兰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晚上摘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取洲中的宿莽。日月迅速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消逝</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不久留</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春与秋时序更替。害怕草木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0160300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1268760"/>
                <a:ext cx="11485848" cy="1858779"/>
              </a:xfrm>
            </p:spPr>
            <p:txBody>
              <a:bodyPr/>
              <a:lstStyle/>
              <a:p>
                <a:pPr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木之零落兮，恐　美人之　迟　暮</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m:t>
                            </m:r>
                          </m:e>
                          <m:sup>
                            <m:r>
                              <m:rPr>
                                <m:nor/>
                              </m:rPr>
                              <a:rPr lang="zh-CN" altLang="zh-CN" b="1" u="sng" baseline="30000">
                                <a:solidFill>
                                  <a:srgbClr val="000000"/>
                                </a:solidFill>
                                <a:uFill>
                                  <a:solidFill>
                                    <a:srgbClr val="000000"/>
                                  </a:solidFill>
                                </a:uFill>
                                <a:latin typeface="Times New Roman" panose="02020603050405020304" pitchFamily="18" charset="0"/>
                                <a:ea typeface="MS Gothic" panose="020B0609070205080204" pitchFamily="49" charset="-128"/>
                                <a:cs typeface="MS Gothic" panose="020B0609070205080204" pitchFamily="49" charset="-128"/>
                              </a:rPr>
                              <m:t>❸</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不抚　壮</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⑨</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而</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弃秽兮，何不改此度</a:t>
                </a:r>
                <a:r>
                  <a:rPr lang="en-US" altLang="zh-CN" b="1" u="sng" baseline="3000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⑩</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？乘骐骥以驰骋兮，来吾道</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⑪</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夫先路</a:t>
                </a:r>
                <a14:m>
                  <m:oMath xmlns:m="http://schemas.openxmlformats.org/officeDocument/2006/math">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p>
                            <m:r>
                              <m:rPr>
                                <m:nor/>
                              </m:rPr>
                              <a:rPr lang="zh-CN" altLang="zh-CN" b="1" baseline="30000">
                                <a:solidFill>
                                  <a:srgbClr val="000000"/>
                                </a:solidFill>
                                <a:latin typeface="Times New Roman" panose="02020603050405020304" pitchFamily="18" charset="0"/>
                                <a:ea typeface="MS Gothic" panose="020B0609070205080204" pitchFamily="49" charset="-128"/>
                                <a:cs typeface="MS Gothic" panose="020B0609070205080204" pitchFamily="49" charset="-128"/>
                              </a:rPr>
                              <m:t>❹</m:t>
                            </m:r>
                          </m:sup>
                        </m:sSup>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sup>
                    </m:sSup>
                  </m:oMath>
                </a14:m>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1268760"/>
                <a:ext cx="11485848" cy="1858779"/>
              </a:xfrm>
              <a:blipFill>
                <a:blip r:embed="rId2"/>
                <a:stretch>
                  <a:fillRect l="-796" r="-849" b="-984"/>
                </a:stretch>
              </a:blipFill>
            </p:spPr>
            <p:txBody>
              <a:bodyPr/>
              <a:lstStyle/>
              <a:p>
                <a:r>
                  <a:rPr lang="zh-CN" altLang="en-US">
                    <a:noFill/>
                  </a:rPr>
                  <a:t> </a:t>
                </a:r>
              </a:p>
            </p:txBody>
          </p:sp>
        </mc:Fallback>
      </mc:AlternateContent>
      <p:sp>
        <p:nvSpPr>
          <p:cNvPr id="3" name="内容占位符 1"/>
          <p:cNvSpPr txBox="1">
            <a:spLocks/>
          </p:cNvSpPr>
          <p:nvPr/>
        </p:nvSpPr>
        <p:spPr bwMode="auto">
          <a:xfrm>
            <a:off x="360854" y="1791400"/>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将凋零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担心有才德、有作为的人也年衰。何不趁着年富力强去除邪</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endPar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恶污秽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何不改变现行的法度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乘着骏马驰骋吧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我愿为前驱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16419486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746120"/>
            <a:ext cx="11485848" cy="4413516"/>
          </a:xfrm>
          <a:ln w="19050">
            <a:solidFill>
              <a:srgbClr val="EF412A"/>
            </a:solidFill>
            <a:prstDash val="dash"/>
          </a:ln>
        </p:spPr>
        <p:txBody>
          <a:bodyPr/>
          <a:lstStyle/>
          <a:p>
            <a:pPr hangingPunct="0">
              <a:lnSpc>
                <a:spcPct val="130000"/>
              </a:lnSpc>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chónɡ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加。</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修能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美好的容态。一说指优秀的才能。能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一说作</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态</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扈</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江离与辟芷</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zhǐ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纫秋兰以为佩</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肩披江离与长在幽僻处的白芷</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将秋天的兰花连缀起来做成佩饰。扈</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楚地方言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披。江离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一种香草。辟芷</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生于幽僻之处的白芷。辟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僻静、幽静。纫</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连缀、连接。</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汩</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水流很快的样子。这里用以比喻时间过得飞快。</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不吾与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宾语前置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不与吾</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不等待我。</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朝搴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qi</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ā</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之木兰兮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夕揽洲之宿莽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早晨我采撷坡上的木兰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晚上摘取洲中的宿莽。木兰去皮不死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宿莽经冬不枯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比喻坚贞的品德。搴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拔取。阰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土坡。揽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采摘。宿莽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一种香草。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⑦</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迅速。</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⑧</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代序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时序更替。</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⑨</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抚壮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把握壮年。</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⑩</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法度、准则。</a:t>
            </a:r>
            <a:r>
              <a:rPr lang="en-US" altLang="zh-CN" b="1">
                <a:solidFill>
                  <a:srgbClr val="000000"/>
                </a:solidFill>
                <a:latin typeface="MS Mincho"/>
                <a:ea typeface="宋体" panose="02010600030101010101" pitchFamily="2" charset="-122"/>
                <a:cs typeface="Times New Roman" panose="02020603050405020304" pitchFamily="18" charset="0"/>
              </a:rPr>
              <a:t>⑪</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导</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引导。</a:t>
            </a:r>
            <a:endPar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p:txBody>
      </p:sp>
      <p:sp>
        <p:nvSpPr>
          <p:cNvPr id="4" name="内容占位符 1"/>
          <p:cNvSpPr txBox="1">
            <a:spLocks/>
          </p:cNvSpPr>
          <p:nvPr/>
        </p:nvSpPr>
        <p:spPr bwMode="auto">
          <a:xfrm>
            <a:off x="334566" y="5229200"/>
            <a:ext cx="11512135" cy="1052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3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诗人叙述自己注重修身，以提升自己的品德、才能；决心辅助楚王进行改革，使国家富强。</a:t>
            </a: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段析.EPS" descr="id:2147489887;FounderCES"/>
          <p:cNvPicPr/>
          <p:nvPr/>
        </p:nvPicPr>
        <p:blipFill>
          <a:blip r:embed="rId2"/>
          <a:stretch>
            <a:fillRect/>
          </a:stretch>
        </p:blipFill>
        <p:spPr>
          <a:xfrm>
            <a:off x="334566" y="5259496"/>
            <a:ext cx="899795" cy="421640"/>
          </a:xfrm>
          <a:prstGeom prst="rect">
            <a:avLst/>
          </a:prstGeom>
        </p:spPr>
      </p:pic>
    </p:spTree>
    <p:extLst>
      <p:ext uri="{BB962C8B-B14F-4D97-AF65-F5344CB8AC3E}">
        <p14:creationId xmlns:p14="http://schemas.microsoft.com/office/powerpoint/2010/main" val="417018893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360854" y="908720"/>
            <a:ext cx="11485847" cy="5616624"/>
            <a:chOff x="360854" y="908720"/>
            <a:chExt cx="11485847" cy="5616624"/>
          </a:xfrm>
        </p:grpSpPr>
        <p:pic>
          <p:nvPicPr>
            <p:cNvPr id="6" name="图片 5"/>
            <p:cNvPicPr>
              <a:picLocks noChangeAspect="1"/>
            </p:cNvPicPr>
            <p:nvPr/>
          </p:nvPicPr>
          <p:blipFill>
            <a:blip r:embed="rId2"/>
            <a:stretch>
              <a:fillRect/>
            </a:stretch>
          </p:blipFill>
          <p:spPr>
            <a:xfrm>
              <a:off x="360854" y="908720"/>
              <a:ext cx="11485847" cy="5616624"/>
            </a:xfrm>
            <a:prstGeom prst="rect">
              <a:avLst/>
            </a:prstGeom>
          </p:spPr>
        </p:pic>
        <p:pic>
          <p:nvPicPr>
            <p:cNvPr id="8" name="赏析.EPS" descr="id:2147489409;FounderCES"/>
            <p:cNvPicPr/>
            <p:nvPr/>
          </p:nvPicPr>
          <p:blipFill>
            <a:blip r:embed="rId3"/>
            <a:stretch>
              <a:fillRect/>
            </a:stretch>
          </p:blipFill>
          <p:spPr>
            <a:xfrm>
              <a:off x="5653880" y="1019641"/>
              <a:ext cx="899795" cy="474980"/>
            </a:xfrm>
            <a:prstGeom prst="rect">
              <a:avLst/>
            </a:prstGeom>
          </p:spPr>
        </p:pic>
      </p:grpSp>
      <p:sp>
        <p:nvSpPr>
          <p:cNvPr id="7" name="内容占位符 1"/>
          <p:cNvSpPr txBox="1">
            <a:spLocks/>
          </p:cNvSpPr>
          <p:nvPr/>
        </p:nvSpPr>
        <p:spPr bwMode="auto">
          <a:xfrm>
            <a:off x="360854" y="1541115"/>
            <a:ext cx="11485848" cy="507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b="1">
                <a:solidFill>
                  <a:srgbClr val="EF3E22"/>
                </a:solidFill>
                <a:latin typeface="Times New Roman" panose="02020603050405020304" pitchFamily="18" charset="0"/>
                <a:ea typeface="MS Gothic" panose="020B0609070205080204" pitchFamily="49" charset="-128"/>
                <a:cs typeface="MS Gothic" panose="020B0609070205080204" pitchFamily="49" charset="-128"/>
              </a:rPr>
              <a:t>❷</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这一部分写诗人才德美好，情操高尚。诗人以</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江离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辟芷</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秋兰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三种香草比喻自己美好的品德。</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b="1">
                <a:solidFill>
                  <a:srgbClr val="EF3E22"/>
                </a:solidFill>
                <a:latin typeface="Times New Roman" panose="02020603050405020304" pitchFamily="18" charset="0"/>
                <a:ea typeface="MS Gothic" panose="020B0609070205080204" pitchFamily="49" charset="-128"/>
                <a:cs typeface="MS Gothic" panose="020B0609070205080204" pitchFamily="49" charset="-128"/>
              </a:rPr>
              <a:t>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这一部分写时光飞逝，诗人心怀忧虑与希望；与此同时，也表明诗人一腔热忱，但君王不识。去皮不死的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木兰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、经冬不枯的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宿莽</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都是芳香耐久的植物，比喻精勤修德，所坚持皆忠善长久之道。这样写突出了屈原正直纯洁的人格，充分展示屈原美好的内心世界。同时，比喻修辞手法的运用，使诗歌形象含蓄柔婉，更具韵味，具有浪漫主义的色彩。</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b="1">
                <a:solidFill>
                  <a:srgbClr val="EF3E22"/>
                </a:solidFill>
                <a:latin typeface="Times New Roman" panose="02020603050405020304" pitchFamily="18" charset="0"/>
                <a:ea typeface="MS Gothic" panose="020B0609070205080204" pitchFamily="49" charset="-128"/>
                <a:cs typeface="MS Gothic" panose="020B0609070205080204" pitchFamily="49" charset="-128"/>
              </a:rPr>
              <a:t>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诗人诘问楚怀王，并决心趁年岁未老，为国家除污去秽，改变法度。驾驭骏马，</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道夫先路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，体现了诗人豪迈的气概和积极进取的人生态度。</a:t>
            </a: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26630777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548680"/>
                <a:ext cx="11485848" cy="5839034"/>
              </a:xfrm>
            </p:spPr>
            <p:txBody>
              <a:bodyPr/>
              <a:lstStyle/>
              <a:p>
                <a:pPr indent="625475"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长太息</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①</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以 掩涕</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②</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兮，哀民生</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③</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之多艰。余虽好修姱以</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羁　兮，謇朝　谇　而　夕替</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④</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。既　替　余　以　蕙</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endParaRPr>
              </a:p>
              <a:p>
                <a:pPr algn="dist" hangingPunct="0">
                  <a:spcAft>
                    <a:spcPts val="0"/>
                  </a:spcAft>
                </a:pP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⑤</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兮，又　申</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⑥</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之　以　揽　　茝。亦余心之所善</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兮，虽九死其犹未悔</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baseline="30000">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m:t>
                            </m:r>
                          </m:e>
                          <m:sup>
                            <m:r>
                              <m:rPr>
                                <m:nor/>
                              </m:rPr>
                              <a:rPr lang="zh-CN" altLang="zh-CN" b="1" u="sng" baseline="30000">
                                <a:solidFill>
                                  <a:srgbClr val="000000"/>
                                </a:solidFill>
                                <a:uFill>
                                  <a:solidFill>
                                    <a:srgbClr val="000000"/>
                                  </a:solidFill>
                                </a:uFill>
                                <a:latin typeface="Times New Roman" panose="02020603050405020304" pitchFamily="18" charset="0"/>
                                <a:ea typeface="MS Gothic" panose="020B0609070205080204" pitchFamily="49" charset="-128"/>
                                <a:cs typeface="MS Gothic" panose="020B0609070205080204" pitchFamily="49" charset="-128"/>
                              </a:rPr>
                              <m:t>❺</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怨灵修</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⑦</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之浩荡</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⑧</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兮，终不察夫民心。</a:t>
                </a:r>
                <a:endParaRPr lang="en-US"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众　女</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⑨</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嫉余之蛾眉兮，谣诼</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⑩</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谓余以善淫。固时俗之　工</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548680"/>
                <a:ext cx="11485848" cy="5839034"/>
              </a:xfrm>
              <a:blipFill>
                <a:blip r:embed="rId2"/>
                <a:stretch>
                  <a:fillRect l="-796" r="-849"/>
                </a:stretch>
              </a:blipFill>
            </p:spPr>
            <p:txBody>
              <a:bodyPr/>
              <a:lstStyle/>
              <a:p>
                <a:r>
                  <a:rPr lang="zh-CN" altLang="en-US">
                    <a:noFill/>
                  </a:rPr>
                  <a:t> </a:t>
                </a:r>
              </a:p>
            </p:txBody>
          </p:sp>
        </mc:Fallback>
      </mc:AlternateContent>
      <p:pic>
        <p:nvPicPr>
          <p:cNvPr id="3" name="53.jpg" descr="id:2147489618;FounderCES"/>
          <p:cNvPicPr/>
          <p:nvPr/>
        </p:nvPicPr>
        <p:blipFill>
          <a:blip r:embed="rId3"/>
          <a:stretch>
            <a:fillRect/>
          </a:stretch>
        </p:blipFill>
        <p:spPr>
          <a:xfrm>
            <a:off x="494512" y="2426559"/>
            <a:ext cx="320212" cy="317510"/>
          </a:xfrm>
          <a:prstGeom prst="rect">
            <a:avLst/>
          </a:prstGeom>
        </p:spPr>
      </p:pic>
      <p:pic>
        <p:nvPicPr>
          <p:cNvPr id="4" name="56.jpg" descr="id:2147489625;FounderCES"/>
          <p:cNvPicPr/>
          <p:nvPr/>
        </p:nvPicPr>
        <p:blipFill>
          <a:blip r:embed="rId4"/>
          <a:stretch>
            <a:fillRect/>
          </a:stretch>
        </p:blipFill>
        <p:spPr>
          <a:xfrm>
            <a:off x="513428" y="3564745"/>
            <a:ext cx="282381" cy="291839"/>
          </a:xfrm>
          <a:prstGeom prst="rect">
            <a:avLst/>
          </a:prstGeom>
        </p:spPr>
      </p:pic>
      <p:sp>
        <p:nvSpPr>
          <p:cNvPr id="5" name="内容占位符 1"/>
          <p:cNvSpPr txBox="1">
            <a:spLocks/>
          </p:cNvSpPr>
          <p:nvPr/>
        </p:nvSpPr>
        <p:spPr bwMode="auto">
          <a:xfrm>
            <a:off x="360854" y="1629278"/>
            <a:ext cx="11485848" cy="507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30555" algn="dist" eaLnBrk="1"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长长叹息并且掩面而泣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哀叹人生多么艰难。我虽然崇尚美德而</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约束自己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早上进谏晚上即遭贬黜。既因为我用香蕙作佩带而贬</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黜我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又因为我采摘白芷为饰而给我加上罪名。只要是我真心喜爱</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即使死去多次也不后悔。怨恨楚怀王的荒唐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终究不能体察我的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心。众多小人嫉妒我秀美的蛾眉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诽谤我好做淫邪之事。世俗本来是</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7182124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4203458"/>
              </a:xfrm>
            </p:spPr>
            <p:txBody>
              <a:bodyPr/>
              <a:lstStyle/>
              <a:p>
                <a:pPr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巧兮，偭</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⑪</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规　矩　而　改　错</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⑫</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。背绳墨</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⑬</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以追曲</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⑭</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兮，竞</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周容</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⑮</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以为度。忳郁邑</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⑯</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余侘傺</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⑰</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兮，吾独穷困乎此时也。</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宁溘　死以流亡</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⑱</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兮，余　不忍为　此　态</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⑲</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也！　鸷鸟</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之不群</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⑳</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兮，自前世　而固然。何　方圜</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微软雅黑" panose="020B0503020204020204" pitchFamily="34" charset="-122"/>
                                <a:cs typeface="微软雅黑" panose="020B0503020204020204" pitchFamily="34" charset="-122"/>
                              </a:rPr>
                              <m:t>㉑</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之能周兮，夫</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203458"/>
              </a:xfrm>
              <a:blipFill>
                <a:blip r:embed="rId2"/>
                <a:stretch>
                  <a:fillRect l="-796" r="-849"/>
                </a:stretch>
              </a:blipFill>
            </p:spPr>
            <p:txBody>
              <a:bodyPr/>
              <a:lstStyle/>
              <a:p>
                <a:r>
                  <a:rPr lang="zh-CN" altLang="en-US">
                    <a:noFill/>
                  </a:rPr>
                  <a:t> </a:t>
                </a:r>
              </a:p>
            </p:txBody>
          </p:sp>
        </mc:Fallback>
      </mc:AlternateContent>
      <p:sp>
        <p:nvSpPr>
          <p:cNvPr id="5" name="内容占位符 2"/>
          <p:cNvSpPr txBox="1">
            <a:spLocks/>
          </p:cNvSpPr>
          <p:nvPr/>
        </p:nvSpPr>
        <p:spPr bwMode="auto">
          <a:xfrm>
            <a:off x="360854" y="1186874"/>
            <a:ext cx="11485848" cy="4154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善于取巧的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违背规矩而任意改变正常的措施。违背准绳而追随邪曲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竞</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sz="700" b="1">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相把迎合讨好奉作法度。忧愁烦闷而又失意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独有我在此时走投无路。</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宁愿突然死去随流水消逝</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我也不忍做出迎合讨好他人的丑态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猛禽不</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与凡鸟同群</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从很久以前就是如此。哪有方枘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ruì</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和圆凿能够相合</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哪</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3748876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1268760"/>
                <a:ext cx="11485848" cy="1858586"/>
              </a:xfrm>
            </p:spPr>
            <p:txBody>
              <a:bodyPr/>
              <a:lstStyle/>
              <a:p>
                <a:pPr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孰　异　道　而　相　安？屈心而抑志兮，忍尤而攘诟</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mn-ea"/>
                                <a:cs typeface="微软雅黑" panose="020B0503020204020204" pitchFamily="34" charset="-122"/>
                              </a:rPr>
                              <m:t>㉒</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伏</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mn-ea"/>
                                <a:cs typeface="微软雅黑" panose="020B0503020204020204" pitchFamily="34" charset="-122"/>
                              </a:rPr>
                              <m:t>㉓</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清白以死直兮，固　前　圣　之所厚</a:t>
                </a:r>
                <a14:m>
                  <m:oMath xmlns:m="http://schemas.openxmlformats.org/officeDocument/2006/math">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p>
                            <m:r>
                              <m:rPr>
                                <m:nor/>
                              </m:rPr>
                              <a:rPr lang="zh-CN" altLang="zh-CN" b="1" baseline="30000">
                                <a:solidFill>
                                  <a:srgbClr val="000000"/>
                                </a:solidFill>
                                <a:latin typeface="+mn-ea"/>
                                <a:cs typeface="MS Gothic" panose="020B0609070205080204" pitchFamily="49" charset="-128"/>
                              </a:rPr>
                              <m:t>❻</m:t>
                            </m:r>
                          </m:sup>
                        </m:sSup>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sup>
                    </m:sSup>
                  </m:oMath>
                </a14:m>
                <a:endParaRPr lang="en-US"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1268760"/>
                <a:ext cx="11485848" cy="1858586"/>
              </a:xfrm>
              <a:blipFill>
                <a:blip r:embed="rId2"/>
                <a:stretch>
                  <a:fillRect l="-796" r="-849" b="-984"/>
                </a:stretch>
              </a:blipFill>
            </p:spPr>
            <p:txBody>
              <a:bodyPr/>
              <a:lstStyle/>
              <a:p>
                <a:r>
                  <a:rPr lang="zh-CN" altLang="en-US">
                    <a:noFill/>
                  </a:rPr>
                  <a:t> </a:t>
                </a:r>
              </a:p>
            </p:txBody>
          </p:sp>
        </mc:Fallback>
      </mc:AlternateContent>
      <p:sp>
        <p:nvSpPr>
          <p:cNvPr id="3" name="内容占位符 3"/>
          <p:cNvSpPr txBox="1">
            <a:spLocks/>
          </p:cNvSpPr>
          <p:nvPr/>
        </p:nvSpPr>
        <p:spPr bwMode="auto">
          <a:xfrm>
            <a:off x="360854" y="1791400"/>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有道不同却能够相互安处的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受着委屈压抑着意志</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忍受着责备和辱</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endPar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骂。保持清白而献身正道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本来是古代圣贤所推崇的。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1085024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746120"/>
            <a:ext cx="11485848" cy="5632311"/>
          </a:xfrm>
          <a:ln w="19050">
            <a:solidFill>
              <a:srgbClr val="EF412A"/>
            </a:solidFill>
            <a:prstDash val="dash"/>
          </a:ln>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太息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叹息。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掩涕</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掩面而泣。</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民生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人生。</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余虽好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à</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修姱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ku</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以</a:t>
            </a:r>
            <a:r>
              <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jī</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羁兮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謇</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ji</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朝谇</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suì</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而夕替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我虽然崇尚美德而约束自己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早上进谏晚上即遭贬黜。修姱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美好。</a:t>
            </a:r>
            <a:r>
              <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名词做动词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喻指束缚、约束。</a:t>
            </a:r>
            <a:r>
              <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马缰绳。羁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马络头。謇</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楚地方言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助词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无实义。谇</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谏诤。替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废弃。</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⑤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xi</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ā</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佩带。</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重复、加上。</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⑦</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灵修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楚怀王。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⑧</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浩荡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荒唐。</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⑨</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众女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喻指小人。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⑩</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谣诼</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zhuó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毁谤。</a:t>
            </a:r>
            <a:r>
              <a:rPr lang="en-US" altLang="zh-CN" b="1">
                <a:solidFill>
                  <a:srgbClr val="000000"/>
                </a:solidFill>
                <a:latin typeface="MS Mincho"/>
                <a:ea typeface="宋体" panose="02010600030101010101" pitchFamily="2" charset="-122"/>
                <a:cs typeface="Times New Roman" panose="02020603050405020304" pitchFamily="18" charset="0"/>
              </a:rPr>
              <a:t>⑪</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违背。</a:t>
            </a:r>
            <a:r>
              <a:rPr lang="en-US" altLang="zh-CN" b="1">
                <a:solidFill>
                  <a:srgbClr val="000000"/>
                </a:solidFill>
                <a:latin typeface="MS Mincho"/>
                <a:ea typeface="宋体" panose="02010600030101010101" pitchFamily="2" charset="-122"/>
                <a:cs typeface="Times New Roman" panose="02020603050405020304" pitchFamily="18" charset="0"/>
              </a:rPr>
              <a:t>⑫</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错</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措</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举措。</a:t>
            </a:r>
            <a:r>
              <a:rPr lang="en-US" altLang="zh-CN" b="1">
                <a:solidFill>
                  <a:srgbClr val="000000"/>
                </a:solidFill>
                <a:latin typeface="MS Mincho"/>
                <a:ea typeface="宋体" panose="02010600030101010101" pitchFamily="2" charset="-122"/>
                <a:cs typeface="Times New Roman" panose="02020603050405020304" pitchFamily="18" charset="0"/>
              </a:rPr>
              <a:t>⑬</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绳墨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木匠画直线用的工具</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喻指准绳、准则。</a:t>
            </a:r>
            <a:r>
              <a:rPr lang="en-US" altLang="zh-CN" b="1">
                <a:solidFill>
                  <a:srgbClr val="000000"/>
                </a:solidFill>
                <a:latin typeface="MS Mincho"/>
                <a:ea typeface="宋体" panose="02010600030101010101" pitchFamily="2" charset="-122"/>
                <a:cs typeface="Times New Roman" panose="02020603050405020304" pitchFamily="18" charset="0"/>
              </a:rPr>
              <a:t>⑭</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追曲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追随邪佞。</a:t>
            </a:r>
            <a:r>
              <a:rPr lang="en-US" altLang="zh-CN" b="1">
                <a:solidFill>
                  <a:srgbClr val="000000"/>
                </a:solidFill>
                <a:latin typeface="MS Mincho"/>
                <a:ea typeface="宋体" panose="02010600030101010101" pitchFamily="2" charset="-122"/>
                <a:cs typeface="Times New Roman" panose="02020603050405020304" pitchFamily="18" charset="0"/>
              </a:rPr>
              <a:t>⑮</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周容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迎合讨好。</a:t>
            </a:r>
            <a:r>
              <a:rPr lang="en-US" altLang="zh-CN" b="1">
                <a:solidFill>
                  <a:srgbClr val="000000"/>
                </a:solidFill>
                <a:latin typeface="MS Mincho"/>
                <a:ea typeface="宋体" panose="02010600030101010101" pitchFamily="2" charset="-122"/>
                <a:cs typeface="Times New Roman" panose="02020603050405020304" pitchFamily="18" charset="0"/>
              </a:rPr>
              <a:t>⑯</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tún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郁邑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强调忧闷之深切。忳、郁邑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都是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忧愁烦闷</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的意思。</a:t>
            </a:r>
            <a:r>
              <a:rPr lang="en-US" altLang="zh-CN" b="1">
                <a:solidFill>
                  <a:srgbClr val="000000"/>
                </a:solidFill>
                <a:latin typeface="MS Mincho"/>
                <a:ea typeface="宋体" panose="02010600030101010101" pitchFamily="2" charset="-122"/>
                <a:cs typeface="Times New Roman" panose="02020603050405020304" pitchFamily="18" charset="0"/>
              </a:rPr>
              <a:t>⑰</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侘傺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à</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chì</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失意的样子。</a:t>
            </a:r>
            <a:r>
              <a:rPr lang="en-US" altLang="zh-CN" b="1">
                <a:solidFill>
                  <a:srgbClr val="000000"/>
                </a:solidFill>
                <a:latin typeface="MS Mincho"/>
                <a:ea typeface="宋体" panose="02010600030101010101" pitchFamily="2" charset="-122"/>
                <a:cs typeface="Times New Roman" panose="02020603050405020304" pitchFamily="18" charset="0"/>
              </a:rPr>
              <a:t>⑱</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流亡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随流水消逝。</a:t>
            </a:r>
            <a:r>
              <a:rPr lang="en-US" altLang="zh-CN" b="1">
                <a:solidFill>
                  <a:srgbClr val="000000"/>
                </a:solidFill>
                <a:latin typeface="MS Mincho"/>
                <a:ea typeface="宋体" panose="02010600030101010101" pitchFamily="2" charset="-122"/>
                <a:cs typeface="Times New Roman" panose="02020603050405020304" pitchFamily="18" charset="0"/>
              </a:rPr>
              <a:t>⑲</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此态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迎合讨好他人的丑态。</a:t>
            </a:r>
            <a:r>
              <a:rPr lang="en-US" altLang="zh-CN" b="1">
                <a:solidFill>
                  <a:srgbClr val="000000"/>
                </a:solidFill>
                <a:latin typeface="MS Mincho"/>
                <a:ea typeface="宋体" panose="02010600030101010101" pitchFamily="2" charset="-122"/>
                <a:cs typeface="Times New Roman" panose="02020603050405020304" pitchFamily="18" charset="0"/>
              </a:rPr>
              <a:t>⑳</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群</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名词做动词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合群。</a:t>
            </a:r>
            <a:r>
              <a:rPr lang="zh-CN" altLang="zh-CN" b="1">
                <a:solidFill>
                  <a:srgbClr val="000000"/>
                </a:solidFill>
                <a:latin typeface="Times New Roman" panose="02020603050405020304" pitchFamily="18" charset="0"/>
                <a:ea typeface="微软雅黑" panose="020B0503020204020204" pitchFamily="34" charset="-122"/>
                <a:cs typeface="微软雅黑" panose="020B0503020204020204" pitchFamily="34" charset="-122"/>
              </a:rPr>
              <a:t>㉑</a:t>
            </a:r>
            <a:r>
              <a:rPr lang="zh-CN" altLang="zh-CN" b="1">
                <a:solidFill>
                  <a:srgbClr val="000000"/>
                </a:solidFill>
                <a:latin typeface="Times New Roman" panose="02020603050405020304" pitchFamily="18" charset="0"/>
                <a:ea typeface="仿宋" panose="02010609060101010101" pitchFamily="49" charset="-122"/>
                <a:cs typeface="仿宋" panose="02010609060101010101" pitchFamily="49" charset="-122"/>
              </a:rPr>
              <a:t>圜</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yu</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á</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圆</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54.jpg" descr="id:2147489653;FounderCES"/>
          <p:cNvPicPr/>
          <p:nvPr/>
        </p:nvPicPr>
        <p:blipFill>
          <a:blip r:embed="rId2"/>
          <a:stretch>
            <a:fillRect/>
          </a:stretch>
        </p:blipFill>
        <p:spPr>
          <a:xfrm>
            <a:off x="838622" y="1484784"/>
            <a:ext cx="297161" cy="285583"/>
          </a:xfrm>
          <a:prstGeom prst="rect">
            <a:avLst/>
          </a:prstGeom>
        </p:spPr>
      </p:pic>
      <p:pic>
        <p:nvPicPr>
          <p:cNvPr id="7" name="55.jpg" descr="id:2147489660;FounderCES"/>
          <p:cNvPicPr/>
          <p:nvPr/>
        </p:nvPicPr>
        <p:blipFill>
          <a:blip r:embed="rId3"/>
          <a:stretch>
            <a:fillRect/>
          </a:stretch>
        </p:blipFill>
        <p:spPr>
          <a:xfrm>
            <a:off x="1486694" y="3131915"/>
            <a:ext cx="258569" cy="277865"/>
          </a:xfrm>
          <a:prstGeom prst="rect">
            <a:avLst/>
          </a:prstGeom>
        </p:spPr>
      </p:pic>
      <p:pic>
        <p:nvPicPr>
          <p:cNvPr id="8" name="54.jpg" descr="id:2147489653;FounderCES"/>
          <p:cNvPicPr/>
          <p:nvPr/>
        </p:nvPicPr>
        <p:blipFill>
          <a:blip r:embed="rId2"/>
          <a:stretch>
            <a:fillRect/>
          </a:stretch>
        </p:blipFill>
        <p:spPr>
          <a:xfrm>
            <a:off x="1045593" y="2572777"/>
            <a:ext cx="297161" cy="285583"/>
          </a:xfrm>
          <a:prstGeom prst="rect">
            <a:avLst/>
          </a:prstGeom>
        </p:spPr>
      </p:pic>
      <p:pic>
        <p:nvPicPr>
          <p:cNvPr id="9" name="54.jpg" descr="id:2147489653;FounderCES"/>
          <p:cNvPicPr/>
          <p:nvPr/>
        </p:nvPicPr>
        <p:blipFill>
          <a:blip r:embed="rId2"/>
          <a:stretch>
            <a:fillRect/>
          </a:stretch>
        </p:blipFill>
        <p:spPr>
          <a:xfrm>
            <a:off x="6894043" y="2036729"/>
            <a:ext cx="297161" cy="285583"/>
          </a:xfrm>
          <a:prstGeom prst="rect">
            <a:avLst/>
          </a:prstGeom>
        </p:spPr>
      </p:pic>
    </p:spTree>
    <p:extLst>
      <p:ext uri="{BB962C8B-B14F-4D97-AF65-F5344CB8AC3E}">
        <p14:creationId xmlns:p14="http://schemas.microsoft.com/office/powerpoint/2010/main" val="310911047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746120"/>
            <a:ext cx="11485848" cy="1754326"/>
          </a:xfrm>
          <a:ln w="19050">
            <a:solidFill>
              <a:srgbClr val="EF412A"/>
            </a:solidFill>
            <a:prstDash val="dash"/>
          </a:ln>
        </p:spPr>
        <p:txBody>
          <a:bodyPr/>
          <a:lstStyle/>
          <a:p>
            <a:pPr hangingPunct="0">
              <a:spcAft>
                <a:spcPts val="0"/>
              </a:spcAft>
            </a:pPr>
            <a:r>
              <a:rPr lang="zh-CN" altLang="zh-CN" b="1">
                <a:solidFill>
                  <a:srgbClr val="000000"/>
                </a:solidFill>
                <a:latin typeface="Times New Roman" panose="02020603050405020304" pitchFamily="18" charset="0"/>
                <a:ea typeface="微软雅黑" panose="020B0503020204020204" pitchFamily="34" charset="-122"/>
                <a:cs typeface="微软雅黑" panose="020B0503020204020204" pitchFamily="34" charset="-122"/>
              </a:rPr>
              <a:t>㉒</a:t>
            </a:r>
            <a:r>
              <a:rPr lang="zh-CN" altLang="zh-CN" b="1">
                <a:solidFill>
                  <a:srgbClr val="000000"/>
                </a:solidFill>
                <a:latin typeface="Times New Roman" panose="02020603050405020304" pitchFamily="18" charset="0"/>
                <a:ea typeface="仿宋" panose="02010609060101010101" pitchFamily="49" charset="-122"/>
                <a:cs typeface="仿宋" panose="02010609060101010101" pitchFamily="49" charset="-122"/>
              </a:rPr>
              <a:t>屈心而抑志兮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忍尤而攘诟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ɡòu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受着委屈压抑着意志</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忍受着责备和辱骂。屈、抑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动词的使动用法</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使</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受委屈</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使</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受压抑。尤</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责骂。攘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容忍。诟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辱骂。</a:t>
            </a:r>
            <a:r>
              <a:rPr lang="zh-CN" altLang="zh-CN" b="1">
                <a:solidFill>
                  <a:srgbClr val="000000"/>
                </a:solidFill>
                <a:latin typeface="Times New Roman" panose="02020603050405020304" pitchFamily="18" charset="0"/>
                <a:ea typeface="微软雅黑" panose="020B0503020204020204" pitchFamily="34" charset="-122"/>
                <a:cs typeface="微软雅黑" panose="020B0503020204020204" pitchFamily="34" charset="-122"/>
              </a:rPr>
              <a:t>㉓</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服</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保持。</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360854" y="2636912"/>
            <a:ext cx="11485847"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诗人述说情怀，揭示了</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朝谇而夕替</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的原因（</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洁身自好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小人诽谤</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君王昏庸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），表现了</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九死未悔</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的坚定节操。</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段析.EPS" descr="id:2147489887;FounderCES"/>
          <p:cNvPicPr/>
          <p:nvPr/>
        </p:nvPicPr>
        <p:blipFill>
          <a:blip r:embed="rId2"/>
          <a:stretch>
            <a:fillRect/>
          </a:stretch>
        </p:blipFill>
        <p:spPr>
          <a:xfrm>
            <a:off x="334566" y="2729203"/>
            <a:ext cx="899795" cy="421640"/>
          </a:xfrm>
          <a:prstGeom prst="rect">
            <a:avLst/>
          </a:prstGeom>
        </p:spPr>
      </p:pic>
    </p:spTree>
    <p:extLst>
      <p:ext uri="{BB962C8B-B14F-4D97-AF65-F5344CB8AC3E}">
        <p14:creationId xmlns:p14="http://schemas.microsoft.com/office/powerpoint/2010/main" val="42819170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clrChange>
              <a:clrFrom>
                <a:srgbClr val="FFFFFF"/>
              </a:clrFrom>
              <a:clrTo>
                <a:srgbClr val="FFFFFF">
                  <a:alpha val="0"/>
                </a:srgbClr>
              </a:clrTo>
            </a:clrChange>
          </a:blip>
          <a:stretch>
            <a:fillRect/>
          </a:stretch>
        </p:blipFill>
        <p:spPr>
          <a:xfrm>
            <a:off x="334567" y="764704"/>
            <a:ext cx="9289032" cy="5851023"/>
          </a:xfrm>
          <a:prstGeom prst="rect">
            <a:avLst/>
          </a:prstGeom>
        </p:spPr>
      </p:pic>
    </p:spTree>
    <p:extLst>
      <p:ext uri="{BB962C8B-B14F-4D97-AF65-F5344CB8AC3E}">
        <p14:creationId xmlns:p14="http://schemas.microsoft.com/office/powerpoint/2010/main" val="207894708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360854" y="908720"/>
            <a:ext cx="11485847" cy="5616624"/>
            <a:chOff x="360854" y="908720"/>
            <a:chExt cx="11485847" cy="5616624"/>
          </a:xfrm>
        </p:grpSpPr>
        <p:pic>
          <p:nvPicPr>
            <p:cNvPr id="6" name="图片 5"/>
            <p:cNvPicPr>
              <a:picLocks noChangeAspect="1"/>
            </p:cNvPicPr>
            <p:nvPr/>
          </p:nvPicPr>
          <p:blipFill>
            <a:blip r:embed="rId2"/>
            <a:stretch>
              <a:fillRect/>
            </a:stretch>
          </p:blipFill>
          <p:spPr>
            <a:xfrm>
              <a:off x="360854" y="908720"/>
              <a:ext cx="11485847" cy="5616624"/>
            </a:xfrm>
            <a:prstGeom prst="rect">
              <a:avLst/>
            </a:prstGeom>
          </p:spPr>
        </p:pic>
        <p:pic>
          <p:nvPicPr>
            <p:cNvPr id="8" name="赏析.EPS" descr="id:2147489409;FounderCES"/>
            <p:cNvPicPr/>
            <p:nvPr/>
          </p:nvPicPr>
          <p:blipFill>
            <a:blip r:embed="rId3"/>
            <a:stretch>
              <a:fillRect/>
            </a:stretch>
          </p:blipFill>
          <p:spPr>
            <a:xfrm>
              <a:off x="5653880" y="1019641"/>
              <a:ext cx="899795" cy="474980"/>
            </a:xfrm>
            <a:prstGeom prst="rect">
              <a:avLst/>
            </a:prstGeom>
          </p:spPr>
        </p:pic>
      </p:grpSp>
      <p:sp>
        <p:nvSpPr>
          <p:cNvPr id="7" name="内容占位符 1"/>
          <p:cNvSpPr txBox="1">
            <a:spLocks/>
          </p:cNvSpPr>
          <p:nvPr/>
        </p:nvSpPr>
        <p:spPr bwMode="auto">
          <a:xfrm>
            <a:off x="360854" y="1541115"/>
            <a:ext cx="11485848" cy="507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b="1">
                <a:solidFill>
                  <a:srgbClr val="EF3E22"/>
                </a:solidFill>
                <a:latin typeface="Times New Roman" panose="02020603050405020304" pitchFamily="18" charset="0"/>
                <a:ea typeface="MS Gothic" panose="020B0609070205080204" pitchFamily="49" charset="-128"/>
                <a:cs typeface="MS Gothic" panose="020B0609070205080204" pitchFamily="49" charset="-128"/>
              </a:rPr>
              <a:t>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诗人内心苦闷，忧国忧民；追求美德，至死不改。屈原一生</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好修姱以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羁兮</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，却</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謇朝谇而夕替</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。这是因为他高洁自守、坚贞不渝，却遭遇君王糊涂荒唐、不察余心与小人嫉妒诽谤、取巧谄媚。这揭露了当时君王昏庸、小人当道、世风日下的社会现实。</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b="1">
                <a:solidFill>
                  <a:srgbClr val="EF3E22"/>
                </a:solidFill>
                <a:latin typeface="Times New Roman" panose="02020603050405020304" pitchFamily="18" charset="0"/>
                <a:ea typeface="MS Gothic" panose="020B0609070205080204" pitchFamily="49" charset="-128"/>
                <a:cs typeface="MS Gothic" panose="020B0609070205080204" pitchFamily="49" charset="-128"/>
              </a:rPr>
              <a:t>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这一部分写诗人疾恶如仇，不（</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与小人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）同流合污；刚正不阿，愿献身正道的心迹。诗人塑造了心目中的抒情主人公形象。首先他是一位进步的政治改革家，主张法治（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规矩</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绳墨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），主张举贤任能。其次，他主张美政，重视人民的利益和人民的作用（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哀民生之多艰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怨灵修之浩荡兮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终不察夫民心</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），反对统治者的荒淫暴虐和臣子的追逐私利。</a:t>
            </a: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0" name="53.jpg" descr="id:2147489611;FounderCES"/>
          <p:cNvPicPr/>
          <p:nvPr/>
        </p:nvPicPr>
        <p:blipFill>
          <a:blip r:embed="rId4">
            <a:clrChange>
              <a:clrFrom>
                <a:srgbClr val="FFFFFF"/>
              </a:clrFrom>
              <a:clrTo>
                <a:srgbClr val="FFFFFF">
                  <a:alpha val="0"/>
                </a:srgbClr>
              </a:clrTo>
            </a:clrChange>
          </a:blip>
          <a:stretch>
            <a:fillRect/>
          </a:stretch>
        </p:blipFill>
        <p:spPr>
          <a:xfrm>
            <a:off x="10271670" y="1739268"/>
            <a:ext cx="279379" cy="276731"/>
          </a:xfrm>
          <a:prstGeom prst="rect">
            <a:avLst/>
          </a:prstGeom>
        </p:spPr>
      </p:pic>
    </p:spTree>
    <p:extLst>
      <p:ext uri="{BB962C8B-B14F-4D97-AF65-F5344CB8AC3E}">
        <p14:creationId xmlns:p14="http://schemas.microsoft.com/office/powerpoint/2010/main" val="214873672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5285037"/>
              </a:xfrm>
            </p:spPr>
            <p:txBody>
              <a:bodyPr/>
              <a:lstStyle/>
              <a:p>
                <a:pPr indent="630555"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悔　相</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①</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道之不察兮，延伫</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②</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乎吾　将反。回朕车以</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复　路兮，及行迷</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③</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之　未　远。步</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④</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余　马　于　兰　皋</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⑤</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兮，　驰　　椒　丘　　　且　焉止息</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m:t>
                            </m:r>
                          </m:e>
                          <m:sup>
                            <m:r>
                              <m:rPr>
                                <m:nor/>
                              </m:rPr>
                              <a:rPr lang="zh-CN" altLang="zh-CN" b="1" u="sng" baseline="30000">
                                <a:solidFill>
                                  <a:srgbClr val="000000"/>
                                </a:solidFill>
                                <a:uFill>
                                  <a:solidFill>
                                    <a:srgbClr val="000000"/>
                                  </a:solidFill>
                                </a:uFill>
                                <a:latin typeface="Times New Roman" panose="02020603050405020304" pitchFamily="18" charset="0"/>
                                <a:ea typeface="MS Gothic" panose="020B0609070205080204" pitchFamily="49" charset="-128"/>
                                <a:cs typeface="MS Gothic" panose="020B0609070205080204" pitchFamily="49" charset="-128"/>
                              </a:rPr>
                              <m:t>❼</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进　不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入</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⑥</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以　离尤兮，退将复　修吾　初　服</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⑦</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。制　芰</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荷</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⑧</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以为衣兮，集芙蓉以为裳。不吾知其亦已兮，苟</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⑨</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余情</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5285037"/>
              </a:xfrm>
              <a:blipFill>
                <a:blip r:embed="rId2"/>
                <a:stretch>
                  <a:fillRect l="-796" r="-849"/>
                </a:stretch>
              </a:blipFill>
            </p:spPr>
            <p:txBody>
              <a:bodyPr/>
              <a:lstStyle/>
              <a:p>
                <a:r>
                  <a:rPr lang="zh-CN" altLang="en-US">
                    <a:noFill/>
                  </a:rPr>
                  <a:t> </a:t>
                </a:r>
              </a:p>
            </p:txBody>
          </p:sp>
        </mc:Fallback>
      </mc:AlternateContent>
      <p:sp>
        <p:nvSpPr>
          <p:cNvPr id="3" name="内容占位符 1"/>
          <p:cNvSpPr txBox="1">
            <a:spLocks/>
          </p:cNvSpPr>
          <p:nvPr/>
        </p:nvSpPr>
        <p:spPr bwMode="auto">
          <a:xfrm>
            <a:off x="360854" y="1293962"/>
            <a:ext cx="11485848" cy="507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30555" algn="dist" eaLnBrk="1"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后悔选择道路时没有看清</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我久久伫立而想返回。掉转我的车子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返回原路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趁着迷路还不算远的时候。让我的马缓缓走在长着兰草的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驱马疾行到长着椒树的山冈暂且在那里休息。到朝廷做官不</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被</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君王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接纳而又遭受指责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退下来重新整理我当初的衣服。用菱叶</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与荷叶做成上衣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收集荷花缝制下裳。不了解我也就算了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只要我本</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6402599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5357621"/>
              </a:xfrm>
            </p:spPr>
            <p:txBody>
              <a:bodyPr/>
              <a:lstStyle/>
              <a:p>
                <a:pPr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其信　芳。高余冠之岌岌兮，长</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⑩</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余佩之陆离</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⑪</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芳</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与　泽　其　杂　糅兮，唯　昭　质　其　犹未亏</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m:t>
                            </m:r>
                          </m:e>
                          <m:sup>
                            <m:r>
                              <m:rPr>
                                <m:nor/>
                              </m:rPr>
                              <a:rPr lang="zh-CN" altLang="zh-CN" b="1" u="sng" baseline="30000">
                                <a:solidFill>
                                  <a:srgbClr val="000000"/>
                                </a:solidFill>
                                <a:uFill>
                                  <a:solidFill>
                                    <a:srgbClr val="000000"/>
                                  </a:solidFill>
                                </a:uFill>
                                <a:latin typeface="Times New Roman" panose="02020603050405020304" pitchFamily="18" charset="0"/>
                                <a:ea typeface="MS Gothic" panose="020B0609070205080204" pitchFamily="49" charset="-128"/>
                                <a:cs typeface="MS Gothic" panose="020B0609070205080204" pitchFamily="49" charset="-128"/>
                              </a:rPr>
                              <m:t>❽</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忽</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反顾以游目</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⑫</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兮，将往　观　乎四荒。佩缤纷其繁饰兮，芳</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菲菲其弥章</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⑬</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。民生各有所乐兮，余独好修　以为常。虽</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体解吾犹未变兮，岂　　余　　心　　之　　可　惩</a:t>
                </a:r>
                <a14:m>
                  <m:oMath xmlns:m="http://schemas.openxmlformats.org/officeDocument/2006/math">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baseline="30000">
                                <a:solidFill>
                                  <a:srgbClr val="000000"/>
                                </a:solidFill>
                                <a:latin typeface="Cambria Math" panose="02040503050406030204" pitchFamily="18" charset="0"/>
                                <a:ea typeface="宋体" panose="02010600030101010101" pitchFamily="2" charset="-122"/>
                                <a:cs typeface="Cambria Math" panose="02040503050406030204" pitchFamily="18" charset="0"/>
                              </a:rPr>
                              <m:t>⑭</m:t>
                            </m:r>
                          </m:sup>
                        </m:sSup>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sup>
                    </m:sSup>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p>
                            <m:r>
                              <m:rPr>
                                <m:nor/>
                              </m:rPr>
                              <a:rPr lang="zh-CN" altLang="zh-CN" b="1" baseline="30000">
                                <a:solidFill>
                                  <a:srgbClr val="000000"/>
                                </a:solidFill>
                                <a:latin typeface="Times New Roman" panose="02020603050405020304" pitchFamily="18" charset="0"/>
                                <a:ea typeface="MS Gothic" panose="020B0609070205080204" pitchFamily="49" charset="-128"/>
                                <a:cs typeface="MS Gothic" panose="020B0609070205080204" pitchFamily="49" charset="-128"/>
                              </a:rPr>
                              <m:t>❾</m:t>
                            </m:r>
                          </m:sup>
                        </m:sSup>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sup>
                    </m:sSup>
                  </m:oMath>
                </a14:m>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5357621"/>
              </a:xfrm>
              <a:blipFill>
                <a:blip r:embed="rId2"/>
                <a:stretch>
                  <a:fillRect l="-796" r="-849"/>
                </a:stretch>
              </a:blipFill>
            </p:spPr>
            <p:txBody>
              <a:bodyPr/>
              <a:lstStyle/>
              <a:p>
                <a:r>
                  <a:rPr lang="zh-CN" altLang="en-US">
                    <a:noFill/>
                  </a:rPr>
                  <a:t> </a:t>
                </a:r>
              </a:p>
            </p:txBody>
          </p:sp>
        </mc:Fallback>
      </mc:AlternateContent>
      <p:sp>
        <p:nvSpPr>
          <p:cNvPr id="3" name="内容占位符 1"/>
          <p:cNvSpPr txBox="1">
            <a:spLocks/>
          </p:cNvSpPr>
          <p:nvPr/>
        </p:nvSpPr>
        <p:spPr bwMode="auto">
          <a:xfrm>
            <a:off x="360854" y="1268760"/>
            <a:ext cx="11485848" cy="5320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心确实是美好的。加高我高高的帽子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加长我长长的佩带。服饰的芳</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香和佩玉的润泽交织在一起</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我光明纯洁的品质还是没有减损。忽然</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回过头来放眼观看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将要前往游览遥远的四方。佩戴的饰物缤纷多彩</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浓</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sz="1050" b="1">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烈的芳香更加显著。人生各有各的爱好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我独爱美好并且习以为常。即使被</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endPar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肢解我仍然不会改变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难道我的心会因为受到惩罚而停止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爱美好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从正道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3877167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746120"/>
            <a:ext cx="11485848" cy="2792239"/>
          </a:xfrm>
          <a:ln w="19050">
            <a:solidFill>
              <a:srgbClr val="EF412A"/>
            </a:solidFill>
            <a:prstDash val="dash"/>
          </a:ln>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xi</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à</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观察。</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延伫</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久立。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行迷</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走入迷途。</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名词的使动用法</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使</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缓行。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水边地。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不被容纳。</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⑦</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初服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出仕前的服饰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比喻原先的志向。</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⑧</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jì</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荷</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菱叶与荷叶。</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⑨</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如果、只要。</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⑩</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高、长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形容词的使动用法</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使</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加高</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使</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加长。</a:t>
            </a:r>
            <a:r>
              <a:rPr lang="en-US" altLang="zh-CN" b="1">
                <a:solidFill>
                  <a:srgbClr val="000000"/>
                </a:solidFill>
                <a:latin typeface="MS Mincho"/>
                <a:ea typeface="宋体" panose="02010600030101010101" pitchFamily="2" charset="-122"/>
                <a:cs typeface="Times New Roman" panose="02020603050405020304" pitchFamily="18" charset="0"/>
              </a:rPr>
              <a:t>⑪</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陆离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修长的样子。</a:t>
            </a:r>
            <a:r>
              <a:rPr lang="en-US" altLang="zh-CN" b="1">
                <a:solidFill>
                  <a:srgbClr val="000000"/>
                </a:solidFill>
                <a:latin typeface="MS Mincho"/>
                <a:ea typeface="宋体" panose="02010600030101010101" pitchFamily="2" charset="-122"/>
                <a:cs typeface="Times New Roman" panose="02020603050405020304" pitchFamily="18" charset="0"/>
              </a:rPr>
              <a:t>⑫</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游目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放眼观看。</a:t>
            </a:r>
            <a:r>
              <a:rPr lang="en-US" altLang="zh-CN" b="1">
                <a:solidFill>
                  <a:srgbClr val="000000"/>
                </a:solidFill>
                <a:latin typeface="MS Mincho"/>
                <a:ea typeface="宋体" panose="02010600030101010101" pitchFamily="2" charset="-122"/>
                <a:cs typeface="Times New Roman" panose="02020603050405020304" pitchFamily="18" charset="0"/>
              </a:rPr>
              <a:t>⑬</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a:solidFill>
                  <a:srgbClr val="000000"/>
                </a:solidFill>
                <a:latin typeface="MS Mincho"/>
                <a:ea typeface="宋体" panose="02010600030101010101" pitchFamily="2" charset="-122"/>
                <a:cs typeface="Times New Roman" panose="02020603050405020304" pitchFamily="18" charset="0"/>
              </a:rPr>
              <a:t>⑭</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惩</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因受创而戒止。</a:t>
            </a:r>
            <a:endPar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p:txBody>
      </p:sp>
      <p:sp>
        <p:nvSpPr>
          <p:cNvPr id="4" name="内容占位符 1"/>
          <p:cNvSpPr txBox="1">
            <a:spLocks/>
          </p:cNvSpPr>
          <p:nvPr/>
        </p:nvSpPr>
        <p:spPr bwMode="auto">
          <a:xfrm>
            <a:off x="1234360" y="3716848"/>
            <a:ext cx="10612341"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诗人反省自身，检查自己的行为，表现了追求美德、体解不悔的高尚品格。</a:t>
            </a: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段析.EPS" descr="id:2147489887;FounderCES"/>
          <p:cNvPicPr/>
          <p:nvPr/>
        </p:nvPicPr>
        <p:blipFill>
          <a:blip r:embed="rId2"/>
          <a:stretch>
            <a:fillRect/>
          </a:stretch>
        </p:blipFill>
        <p:spPr>
          <a:xfrm>
            <a:off x="334566" y="3809139"/>
            <a:ext cx="899795" cy="421640"/>
          </a:xfrm>
          <a:prstGeom prst="rect">
            <a:avLst/>
          </a:prstGeom>
        </p:spPr>
      </p:pic>
    </p:spTree>
    <p:extLst>
      <p:ext uri="{BB962C8B-B14F-4D97-AF65-F5344CB8AC3E}">
        <p14:creationId xmlns:p14="http://schemas.microsoft.com/office/powerpoint/2010/main" val="149876707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360854" y="908719"/>
            <a:ext cx="11485847" cy="4649207"/>
            <a:chOff x="360854" y="908719"/>
            <a:chExt cx="11485847" cy="4649207"/>
          </a:xfrm>
        </p:grpSpPr>
        <p:pic>
          <p:nvPicPr>
            <p:cNvPr id="6" name="图片 5"/>
            <p:cNvPicPr>
              <a:picLocks noChangeAspect="1"/>
            </p:cNvPicPr>
            <p:nvPr/>
          </p:nvPicPr>
          <p:blipFill>
            <a:blip r:embed="rId2"/>
            <a:stretch>
              <a:fillRect/>
            </a:stretch>
          </p:blipFill>
          <p:spPr>
            <a:xfrm>
              <a:off x="360854" y="908719"/>
              <a:ext cx="11485847" cy="4649207"/>
            </a:xfrm>
            <a:prstGeom prst="rect">
              <a:avLst/>
            </a:prstGeom>
          </p:spPr>
        </p:pic>
        <p:pic>
          <p:nvPicPr>
            <p:cNvPr id="8" name="赏析.EPS" descr="id:2147489409;FounderCES"/>
            <p:cNvPicPr/>
            <p:nvPr/>
          </p:nvPicPr>
          <p:blipFill>
            <a:blip r:embed="rId3"/>
            <a:stretch>
              <a:fillRect/>
            </a:stretch>
          </p:blipFill>
          <p:spPr>
            <a:xfrm>
              <a:off x="5653880" y="1019641"/>
              <a:ext cx="899795" cy="474980"/>
            </a:xfrm>
            <a:prstGeom prst="rect">
              <a:avLst/>
            </a:prstGeom>
          </p:spPr>
        </p:pic>
      </p:grpSp>
      <p:sp>
        <p:nvSpPr>
          <p:cNvPr id="7" name="内容占位符 1"/>
          <p:cNvSpPr txBox="1">
            <a:spLocks/>
          </p:cNvSpPr>
          <p:nvPr/>
        </p:nvSpPr>
        <p:spPr bwMode="auto">
          <a:xfrm>
            <a:off x="360854" y="1541115"/>
            <a:ext cx="11485848"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a:spcAft>
                <a:spcPts val="0"/>
              </a:spcAft>
            </a:pPr>
            <a:r>
              <a:rPr lang="zh-CN" altLang="zh-CN" b="1">
                <a:solidFill>
                  <a:srgbClr val="EF3E22"/>
                </a:solidFill>
                <a:latin typeface="Times New Roman" panose="02020603050405020304" pitchFamily="18" charset="0"/>
                <a:ea typeface="MS Gothic" panose="020B0609070205080204" pitchFamily="49" charset="-128"/>
                <a:cs typeface="MS Gothic" panose="020B0609070205080204" pitchFamily="49" charset="-128"/>
              </a:rPr>
              <a:t>❼</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首句既表明诗人对自己过去未看清道路，选择错误的后悔，也引领后文内容。</a:t>
            </a: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延伫</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步</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止息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等词，展现了犹疑、彷徨、苦苦思索的诗人形象。</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a:spcAft>
                <a:spcPts val="0"/>
              </a:spcAft>
            </a:pPr>
            <a:r>
              <a:rPr lang="zh-CN" altLang="zh-CN" b="1">
                <a:solidFill>
                  <a:srgbClr val="EF3E22"/>
                </a:solidFill>
                <a:latin typeface="Times New Roman" panose="02020603050405020304" pitchFamily="18" charset="0"/>
                <a:ea typeface="MS Gothic" panose="020B0609070205080204" pitchFamily="49" charset="-128"/>
                <a:cs typeface="MS Gothic" panose="020B0609070205080204" pitchFamily="49" charset="-128"/>
              </a:rPr>
              <a:t>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诗人再次塑造了修身洁行的抒情主人公形象。他有着突出的外部形象特征</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制芰荷以为衣兮，集芙蓉以为裳</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高余冠之岌岌兮，长余佩之陆离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。诗人用华美的香草来象征自己高洁的品德。</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b="1">
                <a:solidFill>
                  <a:srgbClr val="EF3E22"/>
                </a:solidFill>
                <a:latin typeface="Times New Roman" panose="02020603050405020304" pitchFamily="18" charset="0"/>
                <a:ea typeface="MS Gothic" panose="020B0609070205080204" pitchFamily="49" charset="-128"/>
                <a:cs typeface="MS Gothic" panose="020B0609070205080204" pitchFamily="49" charset="-128"/>
              </a:rPr>
              <a:t>❾</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此处屈原表明以</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好修</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为乐，至死不变。诗人继续塑造抒情主人公的形象，展现他所具有的鲜明的思想性格</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追求真理，坚强不屈。</a:t>
            </a: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7912914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1340768"/>
            <a:ext cx="11485848" cy="576248"/>
          </a:xfrm>
        </p:spPr>
        <p:txBody>
          <a:bodyPr/>
          <a:lstStyle/>
          <a:p>
            <a:pPr algn="ctr" hangingPunct="0">
              <a:spcAft>
                <a:spcPts val="0"/>
              </a:spcAft>
            </a:pPr>
            <a:r>
              <a:rPr lang="zh-CN" altLang="zh-CN" b="1">
                <a:solidFill>
                  <a:srgbClr val="E26355"/>
                </a:solidFill>
                <a:latin typeface="Times New Roman" panose="02020603050405020304" pitchFamily="18" charset="0"/>
                <a:ea typeface="黑体" panose="02010609060101010101" pitchFamily="49" charset="-122"/>
                <a:cs typeface="Times New Roman" panose="02020603050405020304" pitchFamily="18" charset="0"/>
              </a:rPr>
              <a:t>古代诗歌阅读之鉴赏诗歌中的人物形象</a:t>
            </a:r>
            <a:endParaRPr lang="en-US" altLang="zh-CN" b="1">
              <a:solidFill>
                <a:srgbClr val="E26355"/>
              </a:solidFill>
              <a:latin typeface="Times New Roman" panose="02020603050405020304" pitchFamily="18" charset="0"/>
              <a:ea typeface="黑体" panose="02010609060101010101" pitchFamily="49" charset="-122"/>
              <a:cs typeface="Times New Roman" panose="02020603050405020304" pitchFamily="18" charset="0"/>
            </a:endParaRPr>
          </a:p>
        </p:txBody>
      </p:sp>
      <p:pic>
        <p:nvPicPr>
          <p:cNvPr id="4" name="高考戳考点.EPS" descr="id:2147488625;FounderCES"/>
          <p:cNvPicPr/>
          <p:nvPr/>
        </p:nvPicPr>
        <p:blipFill>
          <a:blip r:embed="rId2"/>
          <a:stretch>
            <a:fillRect/>
          </a:stretch>
        </p:blipFill>
        <p:spPr>
          <a:xfrm>
            <a:off x="3722846" y="755826"/>
            <a:ext cx="4744720" cy="485775"/>
          </a:xfrm>
          <a:prstGeom prst="rect">
            <a:avLst/>
          </a:prstGeom>
        </p:spPr>
      </p:pic>
      <p:pic>
        <p:nvPicPr>
          <p:cNvPr id="5" name="分析.EPS" descr="id:2147488632;FounderCES"/>
          <p:cNvPicPr/>
          <p:nvPr/>
        </p:nvPicPr>
        <p:blipFill>
          <a:blip r:embed="rId3"/>
          <a:stretch>
            <a:fillRect/>
          </a:stretch>
        </p:blipFill>
        <p:spPr>
          <a:xfrm>
            <a:off x="342748" y="2050048"/>
            <a:ext cx="2015490" cy="370840"/>
          </a:xfrm>
          <a:prstGeom prst="rect">
            <a:avLst/>
          </a:prstGeom>
        </p:spPr>
      </p:pic>
      <p:graphicFrame>
        <p:nvGraphicFramePr>
          <p:cNvPr id="2" name="表格 1"/>
          <p:cNvGraphicFramePr>
            <a:graphicFrameLocks noGrp="1"/>
          </p:cNvGraphicFramePr>
          <p:nvPr>
            <p:extLst>
              <p:ext uri="{D42A27DB-BD31-4B8C-83A1-F6EECF244321}">
                <p14:modId xmlns:p14="http://schemas.microsoft.com/office/powerpoint/2010/main" val="891916763"/>
              </p:ext>
            </p:extLst>
          </p:nvPr>
        </p:nvGraphicFramePr>
        <p:xfrm>
          <a:off x="343710" y="2492896"/>
          <a:ext cx="11502992" cy="3960440"/>
        </p:xfrm>
        <a:graphic>
          <a:graphicData uri="http://schemas.openxmlformats.org/drawingml/2006/table">
            <a:tbl>
              <a:tblPr firstRow="1" firstCol="1" bandRow="1"/>
              <a:tblGrid>
                <a:gridCol w="1431016">
                  <a:extLst>
                    <a:ext uri="{9D8B030D-6E8A-4147-A177-3AD203B41FA5}">
                      <a16:colId xmlns:a16="http://schemas.microsoft.com/office/drawing/2014/main" val="3092029697"/>
                    </a:ext>
                  </a:extLst>
                </a:gridCol>
                <a:gridCol w="10071976">
                  <a:extLst>
                    <a:ext uri="{9D8B030D-6E8A-4147-A177-3AD203B41FA5}">
                      <a16:colId xmlns:a16="http://schemas.microsoft.com/office/drawing/2014/main" val="601856289"/>
                    </a:ext>
                  </a:extLst>
                </a:gridCol>
              </a:tblGrid>
              <a:tr h="536996">
                <a:tc>
                  <a:txBody>
                    <a:bodyPr/>
                    <a:lstStyle/>
                    <a:p>
                      <a:pPr algn="ctr" hangingPunct="0">
                        <a:lnSpc>
                          <a:spcPct val="130000"/>
                        </a:lnSpc>
                        <a:spcAft>
                          <a:spcPts val="0"/>
                        </a:spcAft>
                      </a:pPr>
                      <a:r>
                        <a:rPr lang="zh-CN"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学科素养</a:t>
                      </a:r>
                      <a:endParaRPr lang="zh-CN" sz="1050">
                        <a:solidFill>
                          <a:srgbClr val="000000"/>
                        </a:solidFill>
                        <a:effectLst/>
                        <a:latin typeface="黑体" panose="02010609060101010101" pitchFamily="49" charset="-122"/>
                        <a:ea typeface="黑体" panose="02010609060101010101" pitchFamily="49"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algn="just" hangingPunct="0">
                        <a:lnSpc>
                          <a:spcPct val="130000"/>
                        </a:lnSpc>
                        <a:spcAft>
                          <a:spcPts val="0"/>
                        </a:spcAft>
                      </a:pPr>
                      <a:r>
                        <a:rPr lang="zh-CN" sz="2400" b="1">
                          <a:solidFill>
                            <a:srgbClr val="000000"/>
                          </a:solidFill>
                          <a:effectLst/>
                          <a:latin typeface="Times New Roman" panose="02020603050405020304" pitchFamily="18" charset="0"/>
                          <a:ea typeface="方正清刻本悦宋简体"/>
                          <a:cs typeface="Times New Roman" panose="02020603050405020304" pitchFamily="18" charset="0"/>
                        </a:rPr>
                        <a:t>思维发展与提升审美鉴赏与创造</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2321773153"/>
                  </a:ext>
                </a:extLst>
              </a:tr>
              <a:tr h="3423444">
                <a:tc>
                  <a:txBody>
                    <a:bodyPr/>
                    <a:lstStyle/>
                    <a:p>
                      <a:pPr algn="ctr" hangingPunct="0">
                        <a:lnSpc>
                          <a:spcPct val="130000"/>
                        </a:lnSpc>
                        <a:spcAft>
                          <a:spcPts val="0"/>
                        </a:spcAft>
                      </a:pPr>
                      <a:r>
                        <a:rPr lang="zh-CN"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高考解读</a:t>
                      </a:r>
                      <a:endParaRPr lang="zh-CN" sz="1050">
                        <a:solidFill>
                          <a:srgbClr val="000000"/>
                        </a:solidFill>
                        <a:effectLst/>
                        <a:latin typeface="黑体" panose="02010609060101010101" pitchFamily="49" charset="-122"/>
                        <a:ea typeface="黑体" panose="02010609060101010101" pitchFamily="49"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algn="just" hangingPunct="0">
                        <a:lnSpc>
                          <a:spcPct val="13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诗歌中的形象，是指诗歌作品创造出来的生动具体、寄寓了作者思想感情的艺术形象，包括人物形象、事物形象和景物形象。其中人物形象包括主观形象（</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诗歌塑造的抒情主人公</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）和客观形象（</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作者描写的人物</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在理解人物形象时，要抓住对人物语言、神态、动作、心理、细节的描写及侧面、环境描写的烘托渲染来概括人物的特点，要结合作者的处境和写作背景分析其所塑造的人物的意义。高考对古诗词中的形象的考查，大多采用主观题的形式。如</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2025</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年北京卷第</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13</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题。</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841118492"/>
                  </a:ext>
                </a:extLst>
              </a:tr>
            </a:tbl>
          </a:graphicData>
        </a:graphic>
      </p:graphicFrame>
    </p:spTree>
    <p:extLst>
      <p:ext uri="{BB962C8B-B14F-4D97-AF65-F5344CB8AC3E}">
        <p14:creationId xmlns:p14="http://schemas.microsoft.com/office/powerpoint/2010/main" val="380858570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714516445"/>
              </p:ext>
            </p:extLst>
          </p:nvPr>
        </p:nvGraphicFramePr>
        <p:xfrm>
          <a:off x="334567" y="1412776"/>
          <a:ext cx="11521280" cy="2607315"/>
        </p:xfrm>
        <a:graphic>
          <a:graphicData uri="http://schemas.openxmlformats.org/drawingml/2006/table">
            <a:tbl>
              <a:tblPr firstRow="1" firstCol="1" bandRow="1"/>
              <a:tblGrid>
                <a:gridCol w="2160239">
                  <a:extLst>
                    <a:ext uri="{9D8B030D-6E8A-4147-A177-3AD203B41FA5}">
                      <a16:colId xmlns:a16="http://schemas.microsoft.com/office/drawing/2014/main" val="630195380"/>
                    </a:ext>
                  </a:extLst>
                </a:gridCol>
                <a:gridCol w="9361041">
                  <a:extLst>
                    <a:ext uri="{9D8B030D-6E8A-4147-A177-3AD203B41FA5}">
                      <a16:colId xmlns:a16="http://schemas.microsoft.com/office/drawing/2014/main" val="1848258186"/>
                    </a:ext>
                  </a:extLst>
                </a:gridCol>
              </a:tblGrid>
              <a:tr h="2607315">
                <a:tc>
                  <a:txBody>
                    <a:bodyPr/>
                    <a:lstStyle/>
                    <a:p>
                      <a:pPr algn="ctr" hangingPunct="0">
                        <a:lnSpc>
                          <a:spcPct val="150000"/>
                        </a:lnSpc>
                        <a:spcAft>
                          <a:spcPts val="0"/>
                        </a:spcAft>
                      </a:pPr>
                      <a:r>
                        <a:rPr lang="zh-CN"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常见设问方式</a:t>
                      </a:r>
                      <a:endParaRPr lang="zh-CN" sz="1050">
                        <a:solidFill>
                          <a:srgbClr val="000000"/>
                        </a:solidFill>
                        <a:effectLst/>
                        <a:latin typeface="黑体" panose="02010609060101010101" pitchFamily="49" charset="-122"/>
                        <a:ea typeface="黑体" panose="02010609060101010101" pitchFamily="49"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请分别简述三首诗对</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的评价。</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本诗首联表现了诗人怎样的性格特点？请加以分析。</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诗中</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的形象特点是什么？请结合诗句加以分析。</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本诗从哪些地方可以看出</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的身份？请简要概括。</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186713272"/>
                  </a:ext>
                </a:extLst>
              </a:tr>
            </a:tbl>
          </a:graphicData>
        </a:graphic>
      </p:graphicFrame>
    </p:spTree>
    <p:extLst>
      <p:ext uri="{BB962C8B-B14F-4D97-AF65-F5344CB8AC3E}">
        <p14:creationId xmlns:p14="http://schemas.microsoft.com/office/powerpoint/2010/main" val="12559376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96752"/>
            <a:ext cx="11485848" cy="5078313"/>
          </a:xfrm>
        </p:spPr>
        <p:txBody>
          <a:bodyPr/>
          <a:lstStyle/>
          <a:p>
            <a:pPr algn="ctr" hangingPunct="0">
              <a:spcAft>
                <a:spcPts val="0"/>
              </a:spcAft>
            </a:pPr>
            <a:r>
              <a:rPr lang="zh-CN" altLang="zh-CN" b="1">
                <a:solidFill>
                  <a:srgbClr val="F58A00"/>
                </a:solidFill>
                <a:latin typeface="Times New Roman" panose="02020603050405020304" pitchFamily="18" charset="0"/>
                <a:ea typeface="宋体" panose="02010600030101010101" pitchFamily="2" charset="-122"/>
                <a:cs typeface="Times New Roman" panose="02020603050405020304" pitchFamily="18" charset="0"/>
              </a:rPr>
              <a:t>分析概括人物形象特点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C7205C"/>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C7205C"/>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C7205C"/>
                </a:solidFill>
                <a:latin typeface="Times New Roman" panose="02020603050405020304" pitchFamily="18" charset="0"/>
                <a:ea typeface="黑体" panose="02010609060101010101" pitchFamily="49" charset="-122"/>
                <a:cs typeface="Times New Roman" panose="02020603050405020304" pitchFamily="18" charset="0"/>
              </a:rPr>
              <a:t>借助诗作</a:t>
            </a:r>
            <a:r>
              <a:rPr lang="zh-CN" altLang="zh-CN" b="1">
                <a:solidFill>
                  <a:srgbClr val="C7205C"/>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C7205C"/>
                </a:solidFill>
                <a:latin typeface="Times New Roman" panose="02020603050405020304" pitchFamily="18" charset="0"/>
                <a:ea typeface="黑体" panose="02010609060101010101" pitchFamily="49" charset="-122"/>
                <a:cs typeface="Times New Roman" panose="02020603050405020304" pitchFamily="18" charset="0"/>
              </a:rPr>
              <a:t>了解人物的基本情况</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借助诗题、正文、注释等信息，大致了解他是何人、有何事，为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解人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作铺垫。</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C7205C"/>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C7205C"/>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C7205C"/>
                </a:solidFill>
                <a:latin typeface="Times New Roman" panose="02020603050405020304" pitchFamily="18" charset="0"/>
                <a:ea typeface="黑体" panose="02010609060101010101" pitchFamily="49" charset="-122"/>
                <a:cs typeface="Times New Roman" panose="02020603050405020304" pitchFamily="18" charset="0"/>
              </a:rPr>
              <a:t>抓住关键词语</a:t>
            </a:r>
            <a:r>
              <a:rPr lang="zh-CN" altLang="zh-CN" b="1">
                <a:solidFill>
                  <a:srgbClr val="C7205C"/>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C7205C"/>
                </a:solidFill>
                <a:latin typeface="Times New Roman" panose="02020603050405020304" pitchFamily="18" charset="0"/>
                <a:ea typeface="黑体" panose="02010609060101010101" pitchFamily="49" charset="-122"/>
                <a:cs typeface="Times New Roman" panose="02020603050405020304" pitchFamily="18" charset="0"/>
              </a:rPr>
              <a:t>分析人物特征</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需紧紧抓住诗中人物的动作、语言、神情、装束等描写，关注反映心情的词语，借助环境描写（</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包括时间、地点、天气、周围景物等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），揣摩人物形象特点。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C7205C"/>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C7205C"/>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C7205C"/>
                </a:solidFill>
                <a:latin typeface="Times New Roman" panose="02020603050405020304" pitchFamily="18" charset="0"/>
                <a:ea typeface="黑体" panose="02010609060101010101" pitchFamily="49" charset="-122"/>
                <a:cs typeface="Times New Roman" panose="02020603050405020304" pitchFamily="18" charset="0"/>
              </a:rPr>
              <a:t>结合技巧</a:t>
            </a:r>
            <a:r>
              <a:rPr lang="zh-CN" altLang="zh-CN" b="1">
                <a:solidFill>
                  <a:srgbClr val="C7205C"/>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C7205C"/>
                </a:solidFill>
                <a:latin typeface="Times New Roman" panose="02020603050405020304" pitchFamily="18" charset="0"/>
                <a:ea typeface="黑体" panose="02010609060101010101" pitchFamily="49" charset="-122"/>
                <a:cs typeface="Times New Roman" panose="02020603050405020304" pitchFamily="18" charset="0"/>
              </a:rPr>
              <a:t>提炼人物形象</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结合诗歌人物多侧面、多素描、多背影的特点，借助铺垫、烘托、反衬等手法，归纳人物形象。</a:t>
            </a: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1XBS3.EPS" descr="id:2147488647;FounderCES"/>
          <p:cNvPicPr/>
          <p:nvPr/>
        </p:nvPicPr>
        <p:blipFill>
          <a:blip r:embed="rId2"/>
          <a:stretch>
            <a:fillRect/>
          </a:stretch>
        </p:blipFill>
        <p:spPr>
          <a:xfrm>
            <a:off x="342748" y="825912"/>
            <a:ext cx="2015490" cy="370840"/>
          </a:xfrm>
          <a:prstGeom prst="rect">
            <a:avLst/>
          </a:prstGeom>
        </p:spPr>
      </p:pic>
    </p:spTree>
    <p:extLst>
      <p:ext uri="{BB962C8B-B14F-4D97-AF65-F5344CB8AC3E}">
        <p14:creationId xmlns:p14="http://schemas.microsoft.com/office/powerpoint/2010/main" val="310045838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hangingPunct="0">
              <a:spcAft>
                <a:spcPts val="0"/>
              </a:spcAft>
            </a:pPr>
            <a:r>
              <a:rPr lang="en-US" altLang="zh-CN" b="1">
                <a:solidFill>
                  <a:srgbClr val="C7205C"/>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C7205C"/>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C7205C"/>
                </a:solidFill>
                <a:latin typeface="Times New Roman" panose="02020603050405020304" pitchFamily="18" charset="0"/>
                <a:ea typeface="黑体" panose="02010609060101010101" pitchFamily="49" charset="-122"/>
                <a:cs typeface="Times New Roman" panose="02020603050405020304" pitchFamily="18" charset="0"/>
              </a:rPr>
              <a:t>联系诗人处境</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诗人在异地他乡、羁旅途中、贬谪路上，也许有一些牢骚和不满；在其他处境中，诗人的内心也许充满正能量。选入高考试卷的作品，大都体现古代诗人的正面形象。解题时，一定要将诗人的处境融入到理解人物形象中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总的来说，作答此类题可分为以下三步：首先说特点，即用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总体特征＋身份（</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如思妇、游子、征人等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一句话概括人物形象。然后析例句，即结合具体诗句或重点词语分析人物的性格特点。可融入表达技巧，通过理解诗意，具体解说上一步的识别依据。最后明作用，即人物形象在诗中的作用（</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主旨、思想感情</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诗人通过</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表达了</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0907180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algn="ctr" hangingPunct="0">
              <a:spcAft>
                <a:spcPts val="0"/>
              </a:spcAft>
            </a:pPr>
            <a:r>
              <a:rPr lang="zh-CN" altLang="zh-CN" b="1">
                <a:solidFill>
                  <a:srgbClr val="F58A00"/>
                </a:solidFill>
                <a:latin typeface="Times New Roman" panose="02020603050405020304" pitchFamily="18" charset="0"/>
                <a:ea typeface="宋体" panose="02010600030101010101" pitchFamily="2" charset="-122"/>
                <a:cs typeface="Times New Roman" panose="02020603050405020304" pitchFamily="18" charset="0"/>
              </a:rPr>
              <a:t>古代诗歌中常见的人物形象</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3579749777"/>
              </p:ext>
            </p:extLst>
          </p:nvPr>
        </p:nvGraphicFramePr>
        <p:xfrm>
          <a:off x="343711" y="1412776"/>
          <a:ext cx="11502992" cy="4180905"/>
        </p:xfrm>
        <a:graphic>
          <a:graphicData uri="http://schemas.openxmlformats.org/drawingml/2006/table">
            <a:tbl>
              <a:tblPr firstRow="1" firstCol="1" bandRow="1"/>
              <a:tblGrid>
                <a:gridCol w="2511135">
                  <a:extLst>
                    <a:ext uri="{9D8B030D-6E8A-4147-A177-3AD203B41FA5}">
                      <a16:colId xmlns:a16="http://schemas.microsoft.com/office/drawing/2014/main" val="2961504576"/>
                    </a:ext>
                  </a:extLst>
                </a:gridCol>
                <a:gridCol w="8991857">
                  <a:extLst>
                    <a:ext uri="{9D8B030D-6E8A-4147-A177-3AD203B41FA5}">
                      <a16:colId xmlns:a16="http://schemas.microsoft.com/office/drawing/2014/main" val="1000828809"/>
                    </a:ext>
                  </a:extLst>
                </a:gridCol>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类型</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举例</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extLst>
                  <a:ext uri="{0D108BD9-81ED-4DB2-BD59-A6C34878D82A}">
                    <a16:rowId xmlns:a16="http://schemas.microsoft.com/office/drawing/2014/main" val="467869852"/>
                  </a:ext>
                </a:extLst>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不慕权贵、豪放</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洒脱、傲岸不羁</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tc>
                  <a:txBody>
                    <a:bodyPr/>
                    <a:lstStyle/>
                    <a:p>
                      <a:pPr algn="just"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安能摧眉折腰事权贵</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使我不得开心颜</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李白</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表现了诗人看淡富贵、傲视权贵的思想</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也反映了其傲岸不羁、豪放自负的性格</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337392671"/>
                  </a:ext>
                </a:extLst>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心忧天下、</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忧国忧民</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50495" marR="150495"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tc>
                  <a:txBody>
                    <a:bodyPr/>
                    <a:lstStyle/>
                    <a:p>
                      <a:pPr algn="just"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安得广厦千万间</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大庇天下寒士俱欢颜</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风雨不动安如山。呜呼</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何时眼前突兀见此屋</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吾庐独破受冻死亦足</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杜甫</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。诗人并未将诗歌情感仅仅停留在表达个人的哀怨上</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而能推己及人</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这表现了他忧国忧民的性格</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2894518978"/>
                  </a:ext>
                </a:extLst>
              </a:tr>
            </a:tbl>
          </a:graphicData>
        </a:graphic>
      </p:graphicFrame>
    </p:spTree>
    <p:extLst>
      <p:ext uri="{BB962C8B-B14F-4D97-AF65-F5344CB8AC3E}">
        <p14:creationId xmlns:p14="http://schemas.microsoft.com/office/powerpoint/2010/main" val="38967966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教材晒清单.EPS" descr="id:2147488590;FounderCES"/>
          <p:cNvPicPr/>
          <p:nvPr/>
        </p:nvPicPr>
        <p:blipFill>
          <a:blip r:embed="rId2">
            <a:clrChange>
              <a:clrFrom>
                <a:srgbClr val="000000">
                  <a:alpha val="0"/>
                </a:srgbClr>
              </a:clrFrom>
              <a:clrTo>
                <a:srgbClr val="000000">
                  <a:alpha val="0"/>
                </a:srgbClr>
              </a:clrTo>
            </a:clrChange>
          </a:blip>
          <a:stretch>
            <a:fillRect/>
          </a:stretch>
        </p:blipFill>
        <p:spPr>
          <a:xfrm>
            <a:off x="3579794" y="764704"/>
            <a:ext cx="5035692" cy="484818"/>
          </a:xfrm>
          <a:prstGeom prst="rect">
            <a:avLst/>
          </a:prstGeom>
        </p:spPr>
      </p:pic>
      <p:pic>
        <p:nvPicPr>
          <p:cNvPr id="5" name="相关链接.EPS" descr="id:2147488604;FounderCES"/>
          <p:cNvPicPr/>
          <p:nvPr/>
        </p:nvPicPr>
        <p:blipFill>
          <a:blip r:embed="rId3">
            <a:clrChange>
              <a:clrFrom>
                <a:srgbClr val="000000">
                  <a:alpha val="0"/>
                </a:srgbClr>
              </a:clrFrom>
              <a:clrTo>
                <a:srgbClr val="000000">
                  <a:alpha val="0"/>
                </a:srgbClr>
              </a:clrTo>
            </a:clrChange>
          </a:blip>
          <a:stretch>
            <a:fillRect/>
          </a:stretch>
        </p:blipFill>
        <p:spPr>
          <a:xfrm>
            <a:off x="406574" y="1365261"/>
            <a:ext cx="2015490" cy="388620"/>
          </a:xfrm>
          <a:prstGeom prst="rect">
            <a:avLst/>
          </a:prstGeom>
        </p:spPr>
      </p:pic>
      <p:grpSp>
        <p:nvGrpSpPr>
          <p:cNvPr id="6" name="组合 5"/>
          <p:cNvGrpSpPr/>
          <p:nvPr/>
        </p:nvGrpSpPr>
        <p:grpSpPr>
          <a:xfrm>
            <a:off x="478583" y="1995227"/>
            <a:ext cx="1460162" cy="461665"/>
            <a:chOff x="345811" y="1394670"/>
            <a:chExt cx="1460162" cy="461665"/>
          </a:xfrm>
        </p:grpSpPr>
        <p:pic>
          <p:nvPicPr>
            <p:cNvPr id="7" name="BS23A.EPS" descr="id:2147488611;FounderCES"/>
            <p:cNvPicPr/>
            <p:nvPr/>
          </p:nvPicPr>
          <p:blipFill>
            <a:blip r:embed="rId4"/>
            <a:stretch>
              <a:fillRect/>
            </a:stretch>
          </p:blipFill>
          <p:spPr>
            <a:xfrm>
              <a:off x="345811" y="1412776"/>
              <a:ext cx="1460162" cy="432048"/>
            </a:xfrm>
            <a:prstGeom prst="rect">
              <a:avLst/>
            </a:prstGeom>
          </p:spPr>
        </p:pic>
        <p:sp>
          <p:nvSpPr>
            <p:cNvPr id="8" name="矩形 7"/>
            <p:cNvSpPr/>
            <p:nvPr/>
          </p:nvSpPr>
          <p:spPr>
            <a:xfrm>
              <a:off x="354863" y="1394670"/>
              <a:ext cx="1422184" cy="461665"/>
            </a:xfrm>
            <a:prstGeom prst="rect">
              <a:avLst/>
            </a:prstGeom>
          </p:spPr>
          <p:txBody>
            <a:bodyPr wrap="none">
              <a:spAutoFit/>
            </a:bodyPr>
            <a:lstStyle/>
            <a:p>
              <a:r>
                <a:rPr lang="zh-CN" altLang="en-US" sz="2400">
                  <a:solidFill>
                    <a:srgbClr val="000000"/>
                  </a:solidFill>
                  <a:ea typeface="黑体" panose="02010609060101010101" pitchFamily="49" charset="-122"/>
                  <a:cs typeface="Times New Roman" panose="02020603050405020304" pitchFamily="18" charset="0"/>
                </a:rPr>
                <a:t>背景解读</a:t>
              </a:r>
              <a:endParaRPr lang="zh-CN" altLang="en-US" dirty="0"/>
            </a:p>
          </p:txBody>
        </p:sp>
      </p:grpSp>
      <p:sp>
        <p:nvSpPr>
          <p:cNvPr id="9" name="内容占位符 1"/>
          <p:cNvSpPr>
            <a:spLocks noGrp="1"/>
          </p:cNvSpPr>
          <p:nvPr>
            <p:ph idx="1"/>
          </p:nvPr>
        </p:nvSpPr>
        <p:spPr>
          <a:xfrm>
            <a:off x="360854" y="2492896"/>
            <a:ext cx="11485848" cy="3346237"/>
          </a:xfrm>
        </p:spPr>
        <p:txBody>
          <a:bodyPr/>
          <a:lstStyle/>
          <a:p>
            <a:pPr algn="ctr" hangingPunct="0">
              <a:spcAft>
                <a:spcPts val="0"/>
              </a:spcAft>
            </a:pPr>
            <a:r>
              <a:rPr lang="zh-CN" altLang="zh-CN" b="1">
                <a:solidFill>
                  <a:srgbClr val="F58A00"/>
                </a:solidFill>
                <a:latin typeface="Times New Roman" panose="02020603050405020304" pitchFamily="18" charset="0"/>
                <a:ea typeface="宋体" panose="02010600030101010101" pitchFamily="2" charset="-122"/>
                <a:cs typeface="Times New Roman" panose="02020603050405020304" pitchFamily="18" charset="0"/>
              </a:rPr>
              <a:t>《氓》</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氓》是春秋时期的一首民歌。春秋时期封建生产关系尚处于萌芽阶段，封建思想意识还没有形成完整体系，所以当时青年男女交往比较自由。郑、卫一带的风俗更是浪漫，桑间濮上、城隅河畔，青年男女幽期密约、互许终身，并常以诗歌互表衷肠。而婚姻中女性的经济依附地位和男性的始乱终弃仍导致悲剧频发，《氓》就反映了这种情况。</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47073644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464208030"/>
              </p:ext>
            </p:extLst>
          </p:nvPr>
        </p:nvGraphicFramePr>
        <p:xfrm>
          <a:off x="334566" y="877653"/>
          <a:ext cx="11521280" cy="4639579"/>
        </p:xfrm>
        <a:graphic>
          <a:graphicData uri="http://schemas.openxmlformats.org/drawingml/2006/table">
            <a:tbl>
              <a:tblPr firstRow="1" firstCol="1" bandRow="1"/>
              <a:tblGrid>
                <a:gridCol w="2160240">
                  <a:extLst>
                    <a:ext uri="{9D8B030D-6E8A-4147-A177-3AD203B41FA5}">
                      <a16:colId xmlns:a16="http://schemas.microsoft.com/office/drawing/2014/main" val="879709342"/>
                    </a:ext>
                  </a:extLst>
                </a:gridCol>
                <a:gridCol w="9361040">
                  <a:extLst>
                    <a:ext uri="{9D8B030D-6E8A-4147-A177-3AD203B41FA5}">
                      <a16:colId xmlns:a16="http://schemas.microsoft.com/office/drawing/2014/main" val="827122671"/>
                    </a:ext>
                  </a:extLst>
                </a:gridCol>
              </a:tblGrid>
              <a:tr h="502885">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类型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举例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extLst>
                  <a:ext uri="{0D108BD9-81ED-4DB2-BD59-A6C34878D82A}">
                    <a16:rowId xmlns:a16="http://schemas.microsoft.com/office/drawing/2014/main" val="2611105576"/>
                  </a:ext>
                </a:extLst>
              </a:tr>
              <a:tr h="2011539">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寄情山水、归隐田园的隐者</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37944" marR="137944"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tc>
                  <a:txBody>
                    <a:bodyPr/>
                    <a:lstStyle/>
                    <a:p>
                      <a:pPr algn="just"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采菊东篱下</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悠然见南山</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陶渊明</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展现的是悠游自在的隐居生活</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表现出诗人对官场的厌恶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以及对田园生活的喜爱</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再如王维《山居秋暝》</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通过对晚秋时节空山新雨景象的描写</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表达了对山水风光的喜爱</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3905542283"/>
                  </a:ext>
                </a:extLst>
              </a:tr>
              <a:tr h="2011539">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怀才不遇、</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壮志难酬</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37944" marR="137944"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如陈子昂《登幽州台歌》。诗人写自己前不见圣贤之君</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后不见贤明之主</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想起天地茫茫悠悠无限</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不觉悲伤地流下眼泪。诗歌塑造了一个空怀报国之心却不得施展抱负的怀才不遇的知识分子形象</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1171003050"/>
                  </a:ext>
                </a:extLst>
              </a:tr>
            </a:tbl>
          </a:graphicData>
        </a:graphic>
      </p:graphicFrame>
    </p:spTree>
    <p:extLst>
      <p:ext uri="{BB962C8B-B14F-4D97-AF65-F5344CB8AC3E}">
        <p14:creationId xmlns:p14="http://schemas.microsoft.com/office/powerpoint/2010/main" val="75655589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2317422316"/>
              </p:ext>
            </p:extLst>
          </p:nvPr>
        </p:nvGraphicFramePr>
        <p:xfrm>
          <a:off x="334566" y="1268760"/>
          <a:ext cx="11521280" cy="2534985"/>
        </p:xfrm>
        <a:graphic>
          <a:graphicData uri="http://schemas.openxmlformats.org/drawingml/2006/table">
            <a:tbl>
              <a:tblPr firstRow="1" firstCol="1" bandRow="1"/>
              <a:tblGrid>
                <a:gridCol w="2160240">
                  <a:extLst>
                    <a:ext uri="{9D8B030D-6E8A-4147-A177-3AD203B41FA5}">
                      <a16:colId xmlns:a16="http://schemas.microsoft.com/office/drawing/2014/main" val="1821214649"/>
                    </a:ext>
                  </a:extLst>
                </a:gridCol>
                <a:gridCol w="9361040">
                  <a:extLst>
                    <a:ext uri="{9D8B030D-6E8A-4147-A177-3AD203B41FA5}">
                      <a16:colId xmlns:a16="http://schemas.microsoft.com/office/drawing/2014/main" val="3348953264"/>
                    </a:ext>
                  </a:extLst>
                </a:gridCol>
              </a:tblGrid>
              <a:tr h="452596">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类型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举例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extLst>
                  <a:ext uri="{0D108BD9-81ED-4DB2-BD59-A6C34878D82A}">
                    <a16:rowId xmlns:a16="http://schemas.microsoft.com/office/drawing/2014/main" val="2060535826"/>
                  </a:ext>
                </a:extLst>
              </a:tr>
              <a:tr h="905193">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矢志报国、</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慷慨愤世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24150" marR="12415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陆游和辛弃疾的许多诗歌都反映出他们忠心报国而不被重用的情感</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形象鲜明。如《示儿》《破阵子</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为陈同甫赋壮词以寄之》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4090196302"/>
                  </a:ext>
                </a:extLst>
              </a:tr>
              <a:tr h="905193">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友人送别、</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思念故乡</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24150" marR="12415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如李白《赠汪伦》、王维《九月九日忆山东兄弟》</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1109666469"/>
                  </a:ext>
                </a:extLst>
              </a:tr>
            </a:tbl>
          </a:graphicData>
        </a:graphic>
      </p:graphicFrame>
    </p:spTree>
    <p:extLst>
      <p:ext uri="{BB962C8B-B14F-4D97-AF65-F5344CB8AC3E}">
        <p14:creationId xmlns:p14="http://schemas.microsoft.com/office/powerpoint/2010/main" val="27524879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2114337160"/>
              </p:ext>
            </p:extLst>
          </p:nvPr>
        </p:nvGraphicFramePr>
        <p:xfrm>
          <a:off x="334566" y="908720"/>
          <a:ext cx="11521280" cy="3083625"/>
        </p:xfrm>
        <a:graphic>
          <a:graphicData uri="http://schemas.openxmlformats.org/drawingml/2006/table">
            <a:tbl>
              <a:tblPr firstRow="1" firstCol="1" bandRow="1"/>
              <a:tblGrid>
                <a:gridCol w="2160240">
                  <a:extLst>
                    <a:ext uri="{9D8B030D-6E8A-4147-A177-3AD203B41FA5}">
                      <a16:colId xmlns:a16="http://schemas.microsoft.com/office/drawing/2014/main" val="1821214649"/>
                    </a:ext>
                  </a:extLst>
                </a:gridCol>
                <a:gridCol w="9361040">
                  <a:extLst>
                    <a:ext uri="{9D8B030D-6E8A-4147-A177-3AD203B41FA5}">
                      <a16:colId xmlns:a16="http://schemas.microsoft.com/office/drawing/2014/main" val="3348953264"/>
                    </a:ext>
                  </a:extLst>
                </a:gridCol>
              </a:tblGrid>
              <a:tr h="452596">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类型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举例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extLst>
                  <a:ext uri="{0D108BD9-81ED-4DB2-BD59-A6C34878D82A}">
                    <a16:rowId xmlns:a16="http://schemas.microsoft.com/office/drawing/2014/main" val="2060535826"/>
                  </a:ext>
                </a:extLst>
              </a:tr>
              <a:tr h="1357789">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献身边塞、</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反对征伐</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9529" marR="99529"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如王翰《凉州词》、王昌龄《出塞》</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表达了忠心报国、献身边塞之情</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而杜甫《兵车行》、白居易《新丰折臂翁》则表达了体察人民痛苦、反对战争之意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3733474172"/>
                  </a:ext>
                </a:extLst>
              </a:tr>
              <a:tr h="905193">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儿女情长</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24150" marR="12415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如柳永《雨霖铃》</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寒蝉凄切</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写与所爱女子离别时的无限忧伤和别后相思的绵绵情意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塑造了一个饱含儿女情长的艺术形象</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158258581"/>
                  </a:ext>
                </a:extLst>
              </a:tr>
            </a:tbl>
          </a:graphicData>
        </a:graphic>
      </p:graphicFrame>
      <p:grpSp>
        <p:nvGrpSpPr>
          <p:cNvPr id="6" name="组合 5"/>
          <p:cNvGrpSpPr/>
          <p:nvPr/>
        </p:nvGrpSpPr>
        <p:grpSpPr>
          <a:xfrm>
            <a:off x="407308" y="4294837"/>
            <a:ext cx="11439394" cy="646331"/>
            <a:chOff x="407308" y="4294837"/>
            <a:chExt cx="11439394" cy="646331"/>
          </a:xfrm>
        </p:grpSpPr>
        <p:sp>
          <p:nvSpPr>
            <p:cNvPr id="3" name="内容占位符 1"/>
            <p:cNvSpPr txBox="1">
              <a:spLocks/>
            </p:cNvSpPr>
            <p:nvPr/>
          </p:nvSpPr>
          <p:spPr bwMode="auto">
            <a:xfrm>
              <a:off x="3117294" y="4294837"/>
              <a:ext cx="872940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本课</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古代诗歌阅读拓展提优</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4" name="21XBS5.EPS" descr="id:2147488654;FounderCES"/>
            <p:cNvPicPr/>
            <p:nvPr/>
          </p:nvPicPr>
          <p:blipFill>
            <a:blip r:embed="rId2"/>
            <a:stretch>
              <a:fillRect/>
            </a:stretch>
          </p:blipFill>
          <p:spPr>
            <a:xfrm>
              <a:off x="407308" y="4437584"/>
              <a:ext cx="2015490" cy="370840"/>
            </a:xfrm>
            <a:prstGeom prst="rect">
              <a:avLst/>
            </a:prstGeom>
          </p:spPr>
        </p:pic>
        <p:pic>
          <p:nvPicPr>
            <p:cNvPr id="5" name="手指.EPS" descr="id:2147488661;FounderCES"/>
            <p:cNvPicPr/>
            <p:nvPr/>
          </p:nvPicPr>
          <p:blipFill>
            <a:blip r:embed="rId3"/>
            <a:stretch>
              <a:fillRect/>
            </a:stretch>
          </p:blipFill>
          <p:spPr>
            <a:xfrm>
              <a:off x="2469222" y="4500539"/>
              <a:ext cx="601648" cy="261744"/>
            </a:xfrm>
            <a:prstGeom prst="rect">
              <a:avLst/>
            </a:prstGeom>
          </p:spPr>
        </p:pic>
      </p:grpSp>
    </p:spTree>
    <p:extLst>
      <p:ext uri="{BB962C8B-B14F-4D97-AF65-F5344CB8AC3E}">
        <p14:creationId xmlns:p14="http://schemas.microsoft.com/office/powerpoint/2010/main" val="217562100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74557"/>
            <a:ext cx="11485848" cy="4524315"/>
          </a:xfrm>
        </p:spPr>
        <p:txBody>
          <a:bodyPr/>
          <a:lstStyle/>
          <a:p>
            <a:pPr hangingPunct="0">
              <a:spcAft>
                <a:spcPts val="0"/>
              </a:spcAft>
              <a:tabLst>
                <a:tab pos="5643563" algn="l"/>
                <a:tab pos="5649913" algn="l"/>
                <a:tab pos="11158538" algn="r"/>
              </a:tabLst>
            </a:pPr>
            <a:r>
              <a:rPr lang="zh-CN" altLang="zh-CN" b="1">
                <a:solidFill>
                  <a:srgbClr val="EB6262"/>
                </a:solidFill>
                <a:latin typeface="Times New Roman" panose="02020603050405020304" pitchFamily="18" charset="0"/>
                <a:ea typeface="黑体" panose="02010609060101010101" pitchFamily="49" charset="-122"/>
                <a:cs typeface="Times New Roman" panose="02020603050405020304" pitchFamily="18" charset="0"/>
              </a:rPr>
              <a:t>古诗文名句</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5643563" algn="l"/>
                <a:tab pos="5649913" algn="l"/>
                <a:tab pos="11158538" algn="r"/>
              </a:tabLst>
            </a:pPr>
            <a:r>
              <a:rPr lang="zh-CN" altLang="zh-CN" b="1">
                <a:solidFill>
                  <a:srgbClr val="F58A00"/>
                </a:solidFill>
                <a:latin typeface="Times New Roman" panose="02020603050405020304" pitchFamily="18" charset="0"/>
                <a:ea typeface="宋体" panose="02010600030101010101" pitchFamily="2" charset="-122"/>
                <a:cs typeface="Times New Roman" panose="02020603050405020304" pitchFamily="18" charset="0"/>
              </a:rPr>
              <a:t>《诗 经》 名 句</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43563" algn="l"/>
                <a:tab pos="5649913" algn="l"/>
                <a:tab pos="11158538" algn="r"/>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）桃之夭夭，灼灼其华。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《诗经</a:t>
            </a:r>
            <a:r>
              <a:rPr lang="en-US" altLang="zh-CN" b="1" i="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周南</a:t>
            </a:r>
            <a:r>
              <a:rPr lang="en-US" altLang="zh-CN" b="1" i="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桃夭》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43563" algn="l"/>
                <a:tab pos="5649913" algn="l"/>
                <a:tab pos="11158538" algn="r"/>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）它山之石，可以攻玉。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《诗经</a:t>
            </a:r>
            <a:r>
              <a:rPr lang="en-US" altLang="zh-CN" b="1" i="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小雅</a:t>
            </a:r>
            <a:r>
              <a:rPr lang="en-US" altLang="zh-CN" b="1" i="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鹤鸣》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43563" algn="l"/>
                <a:tab pos="5649913" algn="l"/>
                <a:tab pos="11158538" algn="r"/>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）心之忧矣，如匪浣衣。静言思之，不能奋飞。</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《诗经</a:t>
            </a:r>
            <a:r>
              <a:rPr lang="en-US" altLang="zh-CN" b="1" i="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邶风</a:t>
            </a:r>
            <a:r>
              <a:rPr lang="en-US" altLang="zh-CN" b="1" i="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柏舟》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43563" algn="l"/>
                <a:tab pos="5649913" algn="l"/>
                <a:tab pos="11158538" algn="r"/>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）彼采萧兮，一日不见，如三秋兮！彼采艾兮，一日不见，如三岁兮！</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p>
          <a:p>
            <a:pPr hangingPunct="0">
              <a:spcAft>
                <a:spcPts val="0"/>
              </a:spcAft>
              <a:tabLst>
                <a:tab pos="5643563" algn="l"/>
                <a:tab pos="5649913" algn="l"/>
                <a:tab pos="11158538" algn="r"/>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《诗经</a:t>
            </a:r>
            <a:r>
              <a:rPr lang="en-US" altLang="zh-CN" b="1" i="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王风</a:t>
            </a:r>
            <a:r>
              <a:rPr lang="en-US" altLang="zh-CN" b="1" i="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采葛》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43563" algn="l"/>
                <a:tab pos="5649913" algn="l"/>
                <a:tab pos="11158538" algn="r"/>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）投我以木桃，报之以琼瑶。匪报也，永以为好也！</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《诗经</a:t>
            </a:r>
            <a:r>
              <a:rPr lang="en-US" altLang="zh-CN" b="1" i="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卫风</a:t>
            </a:r>
            <a:r>
              <a:rPr lang="en-US" altLang="zh-CN" b="1" i="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木瓜》</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素养养成记.EPS" descr="id:2147488668;FounderCES"/>
          <p:cNvPicPr/>
          <p:nvPr/>
        </p:nvPicPr>
        <p:blipFill>
          <a:blip r:embed="rId2"/>
          <a:stretch>
            <a:fillRect/>
          </a:stretch>
        </p:blipFill>
        <p:spPr>
          <a:xfrm>
            <a:off x="3759359" y="755651"/>
            <a:ext cx="4671695" cy="485775"/>
          </a:xfrm>
          <a:prstGeom prst="rect">
            <a:avLst/>
          </a:prstGeom>
        </p:spPr>
      </p:pic>
      <p:pic>
        <p:nvPicPr>
          <p:cNvPr id="4" name="21XBS8.EPS" descr="id:2147488675;FounderCES"/>
          <p:cNvPicPr/>
          <p:nvPr/>
        </p:nvPicPr>
        <p:blipFill>
          <a:blip r:embed="rId3"/>
          <a:stretch>
            <a:fillRect/>
          </a:stretch>
        </p:blipFill>
        <p:spPr>
          <a:xfrm>
            <a:off x="407308" y="1349821"/>
            <a:ext cx="2015490" cy="370840"/>
          </a:xfrm>
          <a:prstGeom prst="rect">
            <a:avLst/>
          </a:prstGeom>
        </p:spPr>
      </p:pic>
    </p:spTree>
    <p:extLst>
      <p:ext uri="{BB962C8B-B14F-4D97-AF65-F5344CB8AC3E}">
        <p14:creationId xmlns:p14="http://schemas.microsoft.com/office/powerpoint/2010/main" val="267356275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algn="ctr" hangingPunct="0">
              <a:spcAft>
                <a:spcPts val="0"/>
              </a:spcAft>
              <a:tabLst>
                <a:tab pos="5643563" algn="l"/>
                <a:tab pos="5649913" algn="l"/>
                <a:tab pos="11158538" algn="r"/>
              </a:tabLst>
            </a:pPr>
            <a:r>
              <a:rPr lang="zh-CN" altLang="zh-CN" b="1">
                <a:solidFill>
                  <a:srgbClr val="F58A00"/>
                </a:solidFill>
                <a:latin typeface="Times New Roman" panose="02020603050405020304" pitchFamily="18" charset="0"/>
                <a:ea typeface="宋体" panose="02010600030101010101" pitchFamily="2" charset="-122"/>
                <a:cs typeface="Times New Roman" panose="02020603050405020304" pitchFamily="18" charset="0"/>
              </a:rPr>
              <a:t>屈 原 名 句</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43563" algn="l"/>
                <a:tab pos="5649913" algn="l"/>
                <a:tab pos="11158538" algn="r"/>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）路曼曼其修远兮，吾将上下而求索。</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《离骚》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43563" algn="l"/>
                <a:tab pos="5649913" algn="l"/>
                <a:tab pos="11158538" algn="r"/>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）袅袅兮秋风，洞庭波兮木叶下。</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《九歌</a:t>
            </a:r>
            <a:r>
              <a:rPr lang="en-US" altLang="zh-CN" b="1" i="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湘夫人》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43563" algn="l"/>
                <a:tab pos="5649913" algn="l"/>
                <a:tab pos="11158538" algn="r"/>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）吾不能变心而从俗兮，固将愁苦而终穷。</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《九章</a:t>
            </a:r>
            <a:r>
              <a:rPr lang="en-US" altLang="zh-CN" b="1" i="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涉江》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43563" algn="l"/>
                <a:tab pos="5649913" algn="l"/>
                <a:tab pos="11158538" algn="r"/>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）沧浪之水清兮，可以濯吾缨；沧浪之水浊兮，可以濯吾足。</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《渔父》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43563" algn="l"/>
                <a:tab pos="5649913" algn="l"/>
                <a:tab pos="11158538" algn="r"/>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）与天地兮同寿，与日月兮同光。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《九章</a:t>
            </a:r>
            <a:r>
              <a:rPr lang="en-US" altLang="zh-CN" b="1" i="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涉江》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43563" algn="l"/>
                <a:tab pos="5649913" algn="l"/>
                <a:tab pos="11158538" algn="r"/>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）蝉翼为重，千钧为轻；黄钟毁弃，瓦釜雷鸣；谗人高张，贤士无名。</a:t>
            </a: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43563" algn="l"/>
                <a:tab pos="5649913" algn="l"/>
                <a:tab pos="11158538" algn="r"/>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《卜居》</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12171108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81869"/>
            <a:ext cx="11485848" cy="2862322"/>
          </a:xfrm>
        </p:spPr>
        <p:txBody>
          <a:bodyPr/>
          <a:lstStyle/>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氓》塑造了一个勤劳、善良、温柔、坚强、敢爱敢恨的美丽女子形象。青年时期，她大胆追求爱情，用心付出；被抛弃后，认真总结痛苦的生活教训，对负心人表达了强烈愤慨，态度鲜明，矢志决绝，毫不拖泥带水。敢爱敢恨，拿得起放得下，表现了古代妇女追求自主婚姻和幸福生活的强烈愿望。</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ED028C"/>
                </a:solidFill>
                <a:latin typeface="Times New Roman" panose="02020603050405020304" pitchFamily="18" charset="0"/>
                <a:ea typeface="黑体" panose="02010609060101010101" pitchFamily="49" charset="-122"/>
                <a:cs typeface="Times New Roman" panose="02020603050405020304" pitchFamily="18" charset="0"/>
              </a:rPr>
              <a:t>适用话题</a:t>
            </a:r>
            <a:r>
              <a:rPr lang="zh-CN"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追求</a:t>
            </a:r>
            <a:r>
              <a:rPr lang="en-US" altLang="zh-CN" b="1">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坚强</a:t>
            </a:r>
            <a:r>
              <a:rPr lang="en-US" altLang="zh-CN" b="1">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勇敢</a:t>
            </a:r>
            <a:r>
              <a:rPr lang="en-US" altLang="zh-CN" b="1">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反抗精神</a:t>
            </a:r>
            <a:r>
              <a:rPr lang="en-US" altLang="zh-CN" b="1">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等。</a:t>
            </a:r>
            <a:endParaRPr lang="en-US"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素材运用.EPS" descr="id:2147488682;FounderCES"/>
          <p:cNvPicPr/>
          <p:nvPr/>
        </p:nvPicPr>
        <p:blipFill>
          <a:blip r:embed="rId2"/>
          <a:stretch>
            <a:fillRect/>
          </a:stretch>
        </p:blipFill>
        <p:spPr>
          <a:xfrm>
            <a:off x="406574" y="791977"/>
            <a:ext cx="2015490" cy="388620"/>
          </a:xfrm>
          <a:prstGeom prst="rect">
            <a:avLst/>
          </a:prstGeom>
        </p:spPr>
      </p:pic>
      <p:grpSp>
        <p:nvGrpSpPr>
          <p:cNvPr id="4" name="组合 3"/>
          <p:cNvGrpSpPr/>
          <p:nvPr/>
        </p:nvGrpSpPr>
        <p:grpSpPr>
          <a:xfrm>
            <a:off x="406574" y="1340768"/>
            <a:ext cx="1211580" cy="461665"/>
            <a:chOff x="1454436" y="1286866"/>
            <a:chExt cx="1211580" cy="461665"/>
          </a:xfrm>
        </p:grpSpPr>
        <p:pic>
          <p:nvPicPr>
            <p:cNvPr id="5" name="BS25.eps" descr="id:2147489774;FounderCES"/>
            <p:cNvPicPr/>
            <p:nvPr/>
          </p:nvPicPr>
          <p:blipFill>
            <a:blip r:embed="rId3"/>
            <a:stretch>
              <a:fillRect/>
            </a:stretch>
          </p:blipFill>
          <p:spPr>
            <a:xfrm>
              <a:off x="1454436" y="1317297"/>
              <a:ext cx="1211580" cy="395605"/>
            </a:xfrm>
            <a:prstGeom prst="rect">
              <a:avLst/>
            </a:prstGeom>
          </p:spPr>
        </p:pic>
        <p:sp>
          <p:nvSpPr>
            <p:cNvPr id="6" name="矩形 5"/>
            <p:cNvSpPr/>
            <p:nvPr/>
          </p:nvSpPr>
          <p:spPr>
            <a:xfrm>
              <a:off x="1477274" y="1286866"/>
              <a:ext cx="1112805" cy="461665"/>
            </a:xfrm>
            <a:prstGeom prst="rect">
              <a:avLst/>
            </a:prstGeom>
          </p:spPr>
          <p:txBody>
            <a:bodyPr wrap="none">
              <a:spAutoFit/>
            </a:bodyPr>
            <a:lstStyle/>
            <a:p>
              <a:r>
                <a:rPr lang="zh-CN" altLang="zh-CN" sz="2400">
                  <a:solidFill>
                    <a:schemeClr val="bg1"/>
                  </a:solidFill>
                  <a:ea typeface="黑体" panose="02010609060101010101" pitchFamily="49" charset="-122"/>
                  <a:cs typeface="Times New Roman" panose="02020603050405020304" pitchFamily="18" charset="0"/>
                </a:rPr>
                <a:t>素材一</a:t>
              </a:r>
              <a:endParaRPr lang="zh-CN" altLang="en-US">
                <a:solidFill>
                  <a:schemeClr val="bg1"/>
                </a:solidFill>
              </a:endParaRPr>
            </a:p>
          </p:txBody>
        </p:sp>
      </p:grpSp>
    </p:spTree>
    <p:extLst>
      <p:ext uri="{BB962C8B-B14F-4D97-AF65-F5344CB8AC3E}">
        <p14:creationId xmlns:p14="http://schemas.microsoft.com/office/powerpoint/2010/main" val="397825800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79554"/>
            <a:ext cx="11485848" cy="5322163"/>
          </a:xfrm>
        </p:spPr>
        <p:txBody>
          <a:bodyPr/>
          <a:lstStyle/>
          <a:p>
            <a:pPr algn="ctr" hangingPunct="0">
              <a:lnSpc>
                <a:spcPct val="130000"/>
              </a:lnSpc>
              <a:spcAft>
                <a:spcPts val="0"/>
              </a:spcAft>
            </a:pPr>
            <a:r>
              <a:rPr lang="zh-CN" altLang="zh-CN" b="1">
                <a:solidFill>
                  <a:srgbClr val="F58A00"/>
                </a:solidFill>
                <a:latin typeface="Times New Roman" panose="02020603050405020304" pitchFamily="18" charset="0"/>
                <a:ea typeface="宋体" panose="02010600030101010101" pitchFamily="2" charset="-122"/>
                <a:cs typeface="Times New Roman" panose="02020603050405020304" pitchFamily="18" charset="0"/>
              </a:rPr>
              <a:t>坚守与追求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lnSpc>
                <a:spcPct val="130000"/>
              </a:lnSpc>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长太息以掩涕兮，哀民生之多艰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，屈原目睹国家的动荡、人民的困苦，不禁涕泪横流，满心忧愤。他一心为楚国的前途命运着想，力主改革政治，推行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美政</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，希望通过</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举贤才而授能兮，循绳墨而不颇</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来使楚国富强，与强秦抗衡。在奸佞当道、谗言蔽目的困境中，他虽遭楚怀王疏远，甚至被流放，却仍心系国家，</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虽九死其犹未悔</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，这份对国家的热爱和担当，穿越千年的历史长河，依然熠熠生辉。古往今来，无数仁人志士如岳飞精忠报国，</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三十功名尘与土，八千里路云和月</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，为了国家的安宁不惜牺牲一切；又如文天祥，兵败被俘后宁死不屈，</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人生自古谁无死？留取丹心照汗青</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，他们都与屈原一样，怀着深沉的爱国情怀，肩负起时代的使命，成为民族的脊梁。</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a:solidFill>
                  <a:srgbClr val="ED028C"/>
                </a:solidFill>
                <a:latin typeface="Times New Roman" panose="02020603050405020304" pitchFamily="18" charset="0"/>
                <a:ea typeface="黑体" panose="02010609060101010101" pitchFamily="49" charset="-122"/>
                <a:cs typeface="Times New Roman" panose="02020603050405020304" pitchFamily="18" charset="0"/>
              </a:rPr>
              <a:t>适用话题</a:t>
            </a:r>
            <a:r>
              <a:rPr lang="zh-CN"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爱国</a:t>
            </a:r>
            <a:r>
              <a:rPr lang="en-US" altLang="zh-CN" b="1">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担当</a:t>
            </a:r>
            <a:r>
              <a:rPr lang="en-US" altLang="zh-CN" b="1">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人格</a:t>
            </a:r>
            <a:r>
              <a:rPr lang="en-US" altLang="zh-CN" b="1">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生命与信仰</a:t>
            </a:r>
            <a:r>
              <a:rPr lang="en-US" altLang="zh-CN" b="1">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等。</a:t>
            </a:r>
            <a:endParaRPr lang="en-US"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endParaRPr>
          </a:p>
        </p:txBody>
      </p:sp>
      <p:grpSp>
        <p:nvGrpSpPr>
          <p:cNvPr id="3" name="组合 2"/>
          <p:cNvGrpSpPr/>
          <p:nvPr/>
        </p:nvGrpSpPr>
        <p:grpSpPr>
          <a:xfrm>
            <a:off x="406574" y="836712"/>
            <a:ext cx="1211580" cy="461665"/>
            <a:chOff x="1454436" y="1286866"/>
            <a:chExt cx="1211580" cy="461665"/>
          </a:xfrm>
        </p:grpSpPr>
        <p:pic>
          <p:nvPicPr>
            <p:cNvPr id="4" name="BS25.eps" descr="id:2147489774;FounderCES"/>
            <p:cNvPicPr/>
            <p:nvPr/>
          </p:nvPicPr>
          <p:blipFill>
            <a:blip r:embed="rId2"/>
            <a:stretch>
              <a:fillRect/>
            </a:stretch>
          </p:blipFill>
          <p:spPr>
            <a:xfrm>
              <a:off x="1454436" y="1317297"/>
              <a:ext cx="1211580" cy="395605"/>
            </a:xfrm>
            <a:prstGeom prst="rect">
              <a:avLst/>
            </a:prstGeom>
          </p:spPr>
        </p:pic>
        <p:sp>
          <p:nvSpPr>
            <p:cNvPr id="5" name="矩形 4"/>
            <p:cNvSpPr/>
            <p:nvPr/>
          </p:nvSpPr>
          <p:spPr>
            <a:xfrm>
              <a:off x="1477274" y="1286866"/>
              <a:ext cx="1112805" cy="461665"/>
            </a:xfrm>
            <a:prstGeom prst="rect">
              <a:avLst/>
            </a:prstGeom>
          </p:spPr>
          <p:txBody>
            <a:bodyPr wrap="none">
              <a:spAutoFit/>
            </a:bodyPr>
            <a:lstStyle/>
            <a:p>
              <a:r>
                <a:rPr lang="zh-CN" altLang="zh-CN" sz="2400">
                  <a:solidFill>
                    <a:schemeClr val="bg1"/>
                  </a:solidFill>
                  <a:ea typeface="黑体" panose="02010609060101010101" pitchFamily="49" charset="-122"/>
                  <a:cs typeface="Times New Roman" panose="02020603050405020304" pitchFamily="18" charset="0"/>
                </a:rPr>
                <a:t>素材</a:t>
              </a:r>
              <a:r>
                <a:rPr lang="zh-CN" altLang="en-US" sz="2400">
                  <a:solidFill>
                    <a:schemeClr val="bg1"/>
                  </a:solidFill>
                  <a:ea typeface="黑体" panose="02010609060101010101" pitchFamily="49" charset="-122"/>
                  <a:cs typeface="Times New Roman" panose="02020603050405020304" pitchFamily="18" charset="0"/>
                </a:rPr>
                <a:t>二</a:t>
              </a:r>
              <a:endParaRPr lang="zh-CN" altLang="en-US">
                <a:solidFill>
                  <a:schemeClr val="bg1"/>
                </a:solidFill>
              </a:endParaRPr>
            </a:p>
          </p:txBody>
        </p:sp>
      </p:grpSp>
    </p:spTree>
    <p:extLst>
      <p:ext uri="{BB962C8B-B14F-4D97-AF65-F5344CB8AC3E}">
        <p14:creationId xmlns:p14="http://schemas.microsoft.com/office/powerpoint/2010/main" val="393163281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79554"/>
            <a:ext cx="11485848" cy="3970318"/>
          </a:xfrm>
        </p:spPr>
        <p:txBody>
          <a:bodyPr/>
          <a:lstStyle/>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众女嫉余之蛾眉兮，谣诼谓余以善淫</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的恶劣环境中，屈原遭群小嫉妒、诬陷，被世俗的污浊所包围，但他始终坚守自己的理想和高洁的品质，不屑与那些投机取巧、追名逐利之人为伍。他以香蕙为佩带，以芳芷作装饰，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朝饮木兰之坠露兮，夕餐秋菊之落英</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，用美好的事物来象征自己的品德修养。即使身处困境，他依然坚定地表示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宁溘死以流亡兮，余不忍为此态也</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伏清白以死直兮，固前圣之所厚</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，宁愿以死来捍卫自己的清白和正道。</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ED028C"/>
                </a:solidFill>
                <a:latin typeface="Times New Roman" panose="02020603050405020304" pitchFamily="18" charset="0"/>
                <a:ea typeface="黑体" panose="02010609060101010101" pitchFamily="49" charset="-122"/>
                <a:cs typeface="Times New Roman" panose="02020603050405020304" pitchFamily="18" charset="0"/>
              </a:rPr>
              <a:t>适用话题</a:t>
            </a:r>
            <a:r>
              <a:rPr lang="zh-CN"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挫折</a:t>
            </a:r>
            <a:r>
              <a:rPr lang="en-US" altLang="zh-CN" b="1">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困境</a:t>
            </a:r>
            <a:r>
              <a:rPr lang="en-US" altLang="zh-CN" b="1">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坚守</a:t>
            </a:r>
            <a:r>
              <a:rPr lang="en-US" altLang="zh-CN" b="1">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高洁</a:t>
            </a:r>
            <a:r>
              <a:rPr lang="en-US" altLang="zh-CN" b="1">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等。</a:t>
            </a:r>
            <a:endParaRPr lang="en-US"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endParaRPr>
          </a:p>
        </p:txBody>
      </p:sp>
      <p:grpSp>
        <p:nvGrpSpPr>
          <p:cNvPr id="3" name="组合 2"/>
          <p:cNvGrpSpPr/>
          <p:nvPr/>
        </p:nvGrpSpPr>
        <p:grpSpPr>
          <a:xfrm>
            <a:off x="406574" y="836712"/>
            <a:ext cx="1211580" cy="461665"/>
            <a:chOff x="1454436" y="1286866"/>
            <a:chExt cx="1211580" cy="461665"/>
          </a:xfrm>
        </p:grpSpPr>
        <p:pic>
          <p:nvPicPr>
            <p:cNvPr id="4" name="BS25.eps" descr="id:2147489774;FounderCES"/>
            <p:cNvPicPr/>
            <p:nvPr/>
          </p:nvPicPr>
          <p:blipFill>
            <a:blip r:embed="rId2"/>
            <a:stretch>
              <a:fillRect/>
            </a:stretch>
          </p:blipFill>
          <p:spPr>
            <a:xfrm>
              <a:off x="1454436" y="1317297"/>
              <a:ext cx="1211580" cy="395605"/>
            </a:xfrm>
            <a:prstGeom prst="rect">
              <a:avLst/>
            </a:prstGeom>
          </p:spPr>
        </p:pic>
        <p:sp>
          <p:nvSpPr>
            <p:cNvPr id="5" name="矩形 4"/>
            <p:cNvSpPr/>
            <p:nvPr/>
          </p:nvSpPr>
          <p:spPr>
            <a:xfrm>
              <a:off x="1477274" y="1286866"/>
              <a:ext cx="1112805" cy="461665"/>
            </a:xfrm>
            <a:prstGeom prst="rect">
              <a:avLst/>
            </a:prstGeom>
          </p:spPr>
          <p:txBody>
            <a:bodyPr wrap="none">
              <a:spAutoFit/>
            </a:bodyPr>
            <a:lstStyle/>
            <a:p>
              <a:r>
                <a:rPr lang="zh-CN" altLang="zh-CN" sz="2400">
                  <a:solidFill>
                    <a:schemeClr val="bg1"/>
                  </a:solidFill>
                  <a:ea typeface="黑体" panose="02010609060101010101" pitchFamily="49" charset="-122"/>
                  <a:cs typeface="Times New Roman" panose="02020603050405020304" pitchFamily="18" charset="0"/>
                </a:rPr>
                <a:t>素材</a:t>
              </a:r>
              <a:r>
                <a:rPr lang="zh-CN" altLang="en-US" sz="2400">
                  <a:solidFill>
                    <a:schemeClr val="bg1"/>
                  </a:solidFill>
                  <a:ea typeface="黑体" panose="02010609060101010101" pitchFamily="49" charset="-122"/>
                  <a:cs typeface="Times New Roman" panose="02020603050405020304" pitchFamily="18" charset="0"/>
                </a:rPr>
                <a:t>三</a:t>
              </a:r>
              <a:endParaRPr lang="zh-CN" altLang="en-US">
                <a:solidFill>
                  <a:schemeClr val="bg1"/>
                </a:solidFill>
              </a:endParaRPr>
            </a:p>
          </p:txBody>
        </p:sp>
      </p:grpSp>
    </p:spTree>
    <p:extLst>
      <p:ext uri="{BB962C8B-B14F-4D97-AF65-F5344CB8AC3E}">
        <p14:creationId xmlns:p14="http://schemas.microsoft.com/office/powerpoint/2010/main" val="2953107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78313"/>
          </a:xfrm>
        </p:spPr>
        <p:txBody>
          <a:bodyPr/>
          <a:lstStyle/>
          <a:p>
            <a:pPr algn="ctr" hangingPunct="0">
              <a:spcAft>
                <a:spcPts val="0"/>
              </a:spcAft>
            </a:pPr>
            <a:r>
              <a:rPr lang="zh-CN" altLang="zh-CN" b="1">
                <a:solidFill>
                  <a:srgbClr val="F58A00"/>
                </a:solidFill>
                <a:latin typeface="Times New Roman" panose="02020603050405020304" pitchFamily="18" charset="0"/>
                <a:ea typeface="宋体" panose="02010600030101010101" pitchFamily="2" charset="-122"/>
                <a:cs typeface="Times New Roman" panose="02020603050405020304" pitchFamily="18" charset="0"/>
              </a:rPr>
              <a:t>《离　　骚》（</a:t>
            </a:r>
            <a:r>
              <a:rPr lang="zh-CN" altLang="zh-CN" b="1">
                <a:solidFill>
                  <a:srgbClr val="F58A00"/>
                </a:solidFill>
                <a:latin typeface="Times New Roman" panose="02020603050405020304" pitchFamily="18" charset="0"/>
                <a:ea typeface="楷体" panose="02010609060101010101" pitchFamily="49" charset="-122"/>
                <a:cs typeface="Times New Roman" panose="02020603050405020304" pitchFamily="18" charset="0"/>
              </a:rPr>
              <a:t>节选</a:t>
            </a:r>
            <a:r>
              <a:rPr lang="zh-CN" altLang="zh-CN" b="1">
                <a:solidFill>
                  <a:srgbClr val="F58A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algn="dist"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屈原一生经历了楚威王、楚怀王、楚顷襄王三个时期，而主要活动于楚怀王时期。这个时期，秦国与楚国为争夺霸权激烈角逐，合纵连横之势盛行，有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横则秦帝，纵则楚王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说。屈原因出身贵族，又明于治乱、娴于辞令，故而早年深受楚怀王的重用。屈原对内积极辅佐楚怀王变法图强，对外坚决主张联齐抗秦，使楚国一度出现了国富兵强、威震诸侯的局面。但是屈原由于在内政外交上与楚国腐朽贵族集团产生了尖锐的矛盾，后来遭到群小的诬陷和楚怀王的疏远。在流放期间，屈原创作了《离骚》。《离骚》是他政治失意后用血和泪写成的一首扣人心弦的抒</a:t>
            </a: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情诗。</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2529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3970318"/>
          </a:xfrm>
        </p:spPr>
        <p:txBody>
          <a:bodyPr/>
          <a:lstStyle/>
          <a:p>
            <a:pPr algn="ctr" hangingPunct="0">
              <a:spcAft>
                <a:spcPts val="0"/>
              </a:spcAft>
            </a:pPr>
            <a:r>
              <a:rPr lang="zh-CN" altLang="zh-CN" b="1">
                <a:solidFill>
                  <a:srgbClr val="F58A00"/>
                </a:solidFill>
                <a:latin typeface="Times New Roman" panose="02020603050405020304" pitchFamily="18" charset="0"/>
                <a:ea typeface="宋体" panose="02010600030101010101" pitchFamily="2" charset="-122"/>
                <a:cs typeface="Times New Roman" panose="02020603050405020304" pitchFamily="18" charset="0"/>
              </a:rPr>
              <a:t>《诗　　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《诗经》是我国最早的诗歌总集，原本只称《诗》，汉代时被尊为经典，始称《诗经》。《诗经》收录了从西周初年到春秋中叶约五百年间的诗歌共</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篇，也称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诗三百</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。这些诗歌分为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风</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雅</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颂</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三个部分。</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风</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又叫</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国风</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，是由不同地区的人民口头创作的歌谣，是《诗经》中的精华部分，常用复沓的手法来反复咏叹，表现了民歌的特色。</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雅</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分大雅、小雅，是宫廷乐歌。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颂</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分周颂、鲁颂、商颂，是宗庙祭祀的乐歌。</a:t>
            </a: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pSp>
        <p:nvGrpSpPr>
          <p:cNvPr id="3" name="组合 2"/>
          <p:cNvGrpSpPr/>
          <p:nvPr/>
        </p:nvGrpSpPr>
        <p:grpSpPr>
          <a:xfrm>
            <a:off x="478583" y="836712"/>
            <a:ext cx="1460162" cy="461665"/>
            <a:chOff x="345811" y="1394670"/>
            <a:chExt cx="1460162" cy="461665"/>
          </a:xfrm>
        </p:grpSpPr>
        <p:pic>
          <p:nvPicPr>
            <p:cNvPr id="4" name="BS23A.EPS" descr="id:2147488611;FounderCES"/>
            <p:cNvPicPr/>
            <p:nvPr/>
          </p:nvPicPr>
          <p:blipFill>
            <a:blip r:embed="rId2"/>
            <a:stretch>
              <a:fillRect/>
            </a:stretch>
          </p:blipFill>
          <p:spPr>
            <a:xfrm>
              <a:off x="345811" y="1412776"/>
              <a:ext cx="1460162" cy="432048"/>
            </a:xfrm>
            <a:prstGeom prst="rect">
              <a:avLst/>
            </a:prstGeom>
          </p:spPr>
        </p:pic>
        <p:sp>
          <p:nvSpPr>
            <p:cNvPr id="5" name="矩形 4"/>
            <p:cNvSpPr/>
            <p:nvPr/>
          </p:nvSpPr>
          <p:spPr>
            <a:xfrm>
              <a:off x="354863" y="1394670"/>
              <a:ext cx="1422184" cy="461665"/>
            </a:xfrm>
            <a:prstGeom prst="rect">
              <a:avLst/>
            </a:prstGeom>
          </p:spPr>
          <p:txBody>
            <a:bodyPr wrap="none">
              <a:spAutoFit/>
            </a:bodyPr>
            <a:lstStyle/>
            <a:p>
              <a:r>
                <a:rPr lang="zh-CN" altLang="en-US" sz="2400" dirty="0">
                  <a:solidFill>
                    <a:srgbClr val="000000"/>
                  </a:solidFill>
                  <a:ea typeface="黑体" panose="02010609060101010101" pitchFamily="49" charset="-122"/>
                  <a:cs typeface="Times New Roman" panose="02020603050405020304" pitchFamily="18" charset="0"/>
                </a:rPr>
                <a:t>文化常识</a:t>
              </a:r>
              <a:endParaRPr lang="zh-CN" altLang="en-US" dirty="0"/>
            </a:p>
          </p:txBody>
        </p:sp>
      </p:grpSp>
    </p:spTree>
    <p:extLst>
      <p:ext uri="{BB962C8B-B14F-4D97-AF65-F5344CB8AC3E}">
        <p14:creationId xmlns:p14="http://schemas.microsoft.com/office/powerpoint/2010/main" val="394852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68748"/>
            <a:ext cx="11485848" cy="2308324"/>
          </a:xfrm>
        </p:spPr>
        <p:txBody>
          <a:bodyPr/>
          <a:lstStyle/>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《诗经》中的诗歌以四言为主，多数为隔句用韵，在章法上具有重章叠句、反复咏唱的特点。风、雅、颂三种诗歌体制和赋、比、兴三种表现手法，被称为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《诗经》六义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。《诗经》是我国现实主义诗歌创作的源头，其思想内容和艺术成就，对我国文学、尤其是诗歌的发展产生了深远的影响。</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879492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algn="ctr" hangingPunct="0">
              <a:spcAft>
                <a:spcPts val="0"/>
              </a:spcAft>
            </a:pPr>
            <a:r>
              <a:rPr lang="zh-CN" altLang="zh-CN" b="1">
                <a:solidFill>
                  <a:srgbClr val="F58A00"/>
                </a:solidFill>
                <a:latin typeface="Times New Roman" panose="02020603050405020304" pitchFamily="18" charset="0"/>
                <a:ea typeface="宋体" panose="02010600030101010101" pitchFamily="2" charset="-122"/>
                <a:cs typeface="Times New Roman" panose="02020603050405020304" pitchFamily="18" charset="0"/>
              </a:rPr>
              <a:t>四　言　诗</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四言诗是中国传统诗歌的一种体裁，属于古体诗范畴，每句诗都由四字组成。四言诗在上古歌谣及《周易》韵语中已有所见，盛行于西周。中国第一部诗歌总集《诗经》所录</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篇，其形式基本上都是整齐的四言体，节奏为每句二拍。这显然是在原始歌谣的基础上发展起来的，适应了当时社会生活和语言发展的状况。到了西汉时期，五言诗在民间悄然兴起，但文人诗仍以四言为主。东汉以后，五言诗占领了诗坛的主要地位，四言诗渐趋衰落。继承《诗经》遗风，称得上四言诗的只有曹操、嵇康、陶渊明、韩愈、柳宗元等人的少数诗作。</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5487890"/>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486</TotalTime>
  <Words>5947</Words>
  <Application>Microsoft Office PowerPoint</Application>
  <PresentationFormat>自定义</PresentationFormat>
  <Paragraphs>317</Paragraphs>
  <Slides>57</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57</vt:i4>
      </vt:variant>
    </vt:vector>
  </HeadingPairs>
  <TitlesOfParts>
    <vt:vector size="70" baseType="lpstr">
      <vt:lpstr>MS Gothic</vt:lpstr>
      <vt:lpstr>MS Mincho</vt:lpstr>
      <vt:lpstr>方正清刻本悦宋简体</vt:lpstr>
      <vt:lpstr>仿宋</vt:lpstr>
      <vt:lpstr>黑体</vt:lpstr>
      <vt:lpstr>楷体</vt:lpstr>
      <vt:lpstr>宋体</vt:lpstr>
      <vt:lpstr>微软雅黑</vt:lpstr>
      <vt:lpstr>Arial</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Lenovo</cp:lastModifiedBy>
  <cp:revision>414</cp:revision>
  <dcterms:created xsi:type="dcterms:W3CDTF">2020-11-06T05:24:00Z</dcterms:created>
  <dcterms:modified xsi:type="dcterms:W3CDTF">2025-09-22T06:21:49Z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